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</p:sldMasterIdLst>
  <p:notesMasterIdLst>
    <p:notesMasterId r:id="rId7"/>
  </p:notesMasterIdLst>
  <p:sldIdLst>
    <p:sldId id="259" r:id="rId3"/>
    <p:sldId id="267" r:id="rId4"/>
    <p:sldId id="260" r:id="rId5"/>
    <p:sldId id="262" r:id="rId6"/>
  </p:sldIdLst>
  <p:sldSz cx="9906000" cy="6858000" type="A4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a Hill" initials="J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5" autoAdjust="0"/>
    <p:restoredTop sz="94660"/>
  </p:normalViewPr>
  <p:slideViewPr>
    <p:cSldViewPr>
      <p:cViewPr>
        <p:scale>
          <a:sx n="100" d="100"/>
          <a:sy n="100" d="100"/>
        </p:scale>
        <p:origin x="48" y="-8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0836BF-4143-4A98-A89C-A9997D75A7CC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7961851F-9D05-4A7C-B4CC-B9DA6BC4C319}">
      <dgm:prSet phldrT="[Text]" custT="1"/>
      <dgm:spPr/>
      <dgm:t>
        <a:bodyPr/>
        <a:lstStyle/>
        <a:p>
          <a:r>
            <a:rPr lang="en-GB" sz="2000" dirty="0"/>
            <a:t>PREMIUM Brand	</a:t>
          </a:r>
        </a:p>
      </dgm:t>
    </dgm:pt>
    <dgm:pt modelId="{A8F68A96-44B6-49A0-B657-EAC59BD20FA5}" type="parTrans" cxnId="{7396CB8F-D172-4A33-8C21-F0FE26ABC383}">
      <dgm:prSet/>
      <dgm:spPr/>
      <dgm:t>
        <a:bodyPr/>
        <a:lstStyle/>
        <a:p>
          <a:endParaRPr lang="en-GB"/>
        </a:p>
      </dgm:t>
    </dgm:pt>
    <dgm:pt modelId="{00A16418-0CED-44BB-A021-39A9D691D540}" type="sibTrans" cxnId="{7396CB8F-D172-4A33-8C21-F0FE26ABC383}">
      <dgm:prSet/>
      <dgm:spPr/>
      <dgm:t>
        <a:bodyPr/>
        <a:lstStyle/>
        <a:p>
          <a:endParaRPr lang="en-GB"/>
        </a:p>
      </dgm:t>
    </dgm:pt>
    <dgm:pt modelId="{D67EB7D2-53B5-416D-8247-F2C2B81B74C3}">
      <dgm:prSet phldrT="[Text]" custT="1"/>
      <dgm:spPr/>
      <dgm:t>
        <a:bodyPr/>
        <a:lstStyle/>
        <a:p>
          <a:r>
            <a:rPr lang="en-GB" sz="2000" b="0" i="0" dirty="0"/>
            <a:t>BRANDED Product</a:t>
          </a:r>
        </a:p>
      </dgm:t>
    </dgm:pt>
    <dgm:pt modelId="{A7832AFE-8BE6-4B06-8799-51790AFC1417}" type="parTrans" cxnId="{11021AB9-FA2A-4FFD-BDA9-4E2ED78C3C34}">
      <dgm:prSet/>
      <dgm:spPr/>
      <dgm:t>
        <a:bodyPr/>
        <a:lstStyle/>
        <a:p>
          <a:endParaRPr lang="en-GB"/>
        </a:p>
      </dgm:t>
    </dgm:pt>
    <dgm:pt modelId="{36D0753D-7246-4777-8F94-2708E724245E}" type="sibTrans" cxnId="{11021AB9-FA2A-4FFD-BDA9-4E2ED78C3C34}">
      <dgm:prSet/>
      <dgm:spPr/>
      <dgm:t>
        <a:bodyPr/>
        <a:lstStyle/>
        <a:p>
          <a:endParaRPr lang="en-GB"/>
        </a:p>
      </dgm:t>
    </dgm:pt>
    <dgm:pt modelId="{8DAA4D02-0021-42BE-AD21-86EC7B3AA13F}">
      <dgm:prSet phldrT="[Text]" custT="1"/>
      <dgm:spPr/>
      <dgm:t>
        <a:bodyPr/>
        <a:lstStyle/>
        <a:p>
          <a:r>
            <a:rPr lang="en-GB" sz="2000" dirty="0"/>
            <a:t>VALUE Brand</a:t>
          </a:r>
        </a:p>
      </dgm:t>
    </dgm:pt>
    <dgm:pt modelId="{E1798845-D721-477F-85F9-1A3363278E1C}" type="parTrans" cxnId="{7D2D2E08-436C-465A-A8A0-835694914C33}">
      <dgm:prSet/>
      <dgm:spPr/>
      <dgm:t>
        <a:bodyPr/>
        <a:lstStyle/>
        <a:p>
          <a:endParaRPr lang="en-GB"/>
        </a:p>
      </dgm:t>
    </dgm:pt>
    <dgm:pt modelId="{21721228-3D6B-47A5-8D55-1F22701EA40E}" type="sibTrans" cxnId="{7D2D2E08-436C-465A-A8A0-835694914C33}">
      <dgm:prSet/>
      <dgm:spPr/>
      <dgm:t>
        <a:bodyPr/>
        <a:lstStyle/>
        <a:p>
          <a:endParaRPr lang="en-GB"/>
        </a:p>
      </dgm:t>
    </dgm:pt>
    <dgm:pt modelId="{8036ED26-E906-4A4F-B522-B1ECF1D633B4}">
      <dgm:prSet phldrT="[Text]" custT="1"/>
      <dgm:spPr/>
      <dgm:t>
        <a:bodyPr/>
        <a:lstStyle/>
        <a:p>
          <a:r>
            <a:rPr lang="en-GB" sz="2000" dirty="0"/>
            <a:t>OWN Brand</a:t>
          </a:r>
          <a:endParaRPr lang="en-GB" sz="2000" b="0" i="0" dirty="0"/>
        </a:p>
      </dgm:t>
    </dgm:pt>
    <dgm:pt modelId="{BEB463A2-2EB6-417F-8F9E-E8FCDEF44456}" type="parTrans" cxnId="{8F768E3A-2B89-4552-A124-76BFDD7369B6}">
      <dgm:prSet/>
      <dgm:spPr/>
      <dgm:t>
        <a:bodyPr/>
        <a:lstStyle/>
        <a:p>
          <a:endParaRPr lang="en-GB"/>
        </a:p>
      </dgm:t>
    </dgm:pt>
    <dgm:pt modelId="{314156C3-829E-4C9C-89BD-A8C33631CC8F}" type="sibTrans" cxnId="{8F768E3A-2B89-4552-A124-76BFDD7369B6}">
      <dgm:prSet/>
      <dgm:spPr/>
      <dgm:t>
        <a:bodyPr/>
        <a:lstStyle/>
        <a:p>
          <a:endParaRPr lang="en-GB"/>
        </a:p>
      </dgm:t>
    </dgm:pt>
    <dgm:pt modelId="{65178A3C-E376-40C9-8FDC-BE4A2AD84F43}" type="pres">
      <dgm:prSet presAssocID="{470836BF-4143-4A98-A89C-A9997D75A7CC}" presName="outerComposite" presStyleCnt="0">
        <dgm:presLayoutVars>
          <dgm:chMax val="5"/>
          <dgm:dir/>
          <dgm:resizeHandles val="exact"/>
        </dgm:presLayoutVars>
      </dgm:prSet>
      <dgm:spPr/>
    </dgm:pt>
    <dgm:pt modelId="{1BB6FB10-DF84-4947-A4B8-B2228B3A7609}" type="pres">
      <dgm:prSet presAssocID="{470836BF-4143-4A98-A89C-A9997D75A7CC}" presName="dummyMaxCanvas" presStyleCnt="0">
        <dgm:presLayoutVars/>
      </dgm:prSet>
      <dgm:spPr/>
    </dgm:pt>
    <dgm:pt modelId="{CB4BF686-BD09-4A66-8692-3D44694402BF}" type="pres">
      <dgm:prSet presAssocID="{470836BF-4143-4A98-A89C-A9997D75A7CC}" presName="FourNodes_1" presStyleLbl="node1" presStyleIdx="0" presStyleCnt="4">
        <dgm:presLayoutVars>
          <dgm:bulletEnabled val="1"/>
        </dgm:presLayoutVars>
      </dgm:prSet>
      <dgm:spPr/>
    </dgm:pt>
    <dgm:pt modelId="{58FB89A3-DDF3-4AF1-9D12-3AF7DA4FFEE3}" type="pres">
      <dgm:prSet presAssocID="{470836BF-4143-4A98-A89C-A9997D75A7CC}" presName="FourNodes_2" presStyleLbl="node1" presStyleIdx="1" presStyleCnt="4">
        <dgm:presLayoutVars>
          <dgm:bulletEnabled val="1"/>
        </dgm:presLayoutVars>
      </dgm:prSet>
      <dgm:spPr/>
    </dgm:pt>
    <dgm:pt modelId="{510F8942-E5DC-449A-A865-46EB43E0B028}" type="pres">
      <dgm:prSet presAssocID="{470836BF-4143-4A98-A89C-A9997D75A7CC}" presName="FourNodes_3" presStyleLbl="node1" presStyleIdx="2" presStyleCnt="4">
        <dgm:presLayoutVars>
          <dgm:bulletEnabled val="1"/>
        </dgm:presLayoutVars>
      </dgm:prSet>
      <dgm:spPr/>
    </dgm:pt>
    <dgm:pt modelId="{B0DC5A4B-BB4F-4E8D-B91B-D4A4193B4BEF}" type="pres">
      <dgm:prSet presAssocID="{470836BF-4143-4A98-A89C-A9997D75A7CC}" presName="FourNodes_4" presStyleLbl="node1" presStyleIdx="3" presStyleCnt="4">
        <dgm:presLayoutVars>
          <dgm:bulletEnabled val="1"/>
        </dgm:presLayoutVars>
      </dgm:prSet>
      <dgm:spPr/>
    </dgm:pt>
    <dgm:pt modelId="{0BF70A48-491A-4469-91D0-BA2DA011C0A6}" type="pres">
      <dgm:prSet presAssocID="{470836BF-4143-4A98-A89C-A9997D75A7CC}" presName="FourConn_1-2" presStyleLbl="fgAccFollowNode1" presStyleIdx="0" presStyleCnt="3">
        <dgm:presLayoutVars>
          <dgm:bulletEnabled val="1"/>
        </dgm:presLayoutVars>
      </dgm:prSet>
      <dgm:spPr/>
    </dgm:pt>
    <dgm:pt modelId="{73309D53-37AB-483F-8B5E-9F434F6785C9}" type="pres">
      <dgm:prSet presAssocID="{470836BF-4143-4A98-A89C-A9997D75A7CC}" presName="FourConn_2-3" presStyleLbl="fgAccFollowNode1" presStyleIdx="1" presStyleCnt="3">
        <dgm:presLayoutVars>
          <dgm:bulletEnabled val="1"/>
        </dgm:presLayoutVars>
      </dgm:prSet>
      <dgm:spPr/>
    </dgm:pt>
    <dgm:pt modelId="{1433A17B-8D35-4333-9B22-0933A779FBB4}" type="pres">
      <dgm:prSet presAssocID="{470836BF-4143-4A98-A89C-A9997D75A7CC}" presName="FourConn_3-4" presStyleLbl="fgAccFollowNode1" presStyleIdx="2" presStyleCnt="3">
        <dgm:presLayoutVars>
          <dgm:bulletEnabled val="1"/>
        </dgm:presLayoutVars>
      </dgm:prSet>
      <dgm:spPr/>
    </dgm:pt>
    <dgm:pt modelId="{88E91357-47B3-4275-94D0-BAC78BAA92D7}" type="pres">
      <dgm:prSet presAssocID="{470836BF-4143-4A98-A89C-A9997D75A7CC}" presName="FourNodes_1_text" presStyleLbl="node1" presStyleIdx="3" presStyleCnt="4">
        <dgm:presLayoutVars>
          <dgm:bulletEnabled val="1"/>
        </dgm:presLayoutVars>
      </dgm:prSet>
      <dgm:spPr/>
    </dgm:pt>
    <dgm:pt modelId="{9730C19A-F4D7-4E45-93DF-EFD01CEAD972}" type="pres">
      <dgm:prSet presAssocID="{470836BF-4143-4A98-A89C-A9997D75A7CC}" presName="FourNodes_2_text" presStyleLbl="node1" presStyleIdx="3" presStyleCnt="4">
        <dgm:presLayoutVars>
          <dgm:bulletEnabled val="1"/>
        </dgm:presLayoutVars>
      </dgm:prSet>
      <dgm:spPr/>
    </dgm:pt>
    <dgm:pt modelId="{B95D0C01-E797-4022-87EA-3D4177CFDADA}" type="pres">
      <dgm:prSet presAssocID="{470836BF-4143-4A98-A89C-A9997D75A7CC}" presName="FourNodes_3_text" presStyleLbl="node1" presStyleIdx="3" presStyleCnt="4">
        <dgm:presLayoutVars>
          <dgm:bulletEnabled val="1"/>
        </dgm:presLayoutVars>
      </dgm:prSet>
      <dgm:spPr/>
    </dgm:pt>
    <dgm:pt modelId="{157F734C-55DB-4830-BDF9-D966C6C31B30}" type="pres">
      <dgm:prSet presAssocID="{470836BF-4143-4A98-A89C-A9997D75A7C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D2D2E08-436C-465A-A8A0-835694914C33}" srcId="{470836BF-4143-4A98-A89C-A9997D75A7CC}" destId="{8DAA4D02-0021-42BE-AD21-86EC7B3AA13F}" srcOrd="3" destOrd="0" parTransId="{E1798845-D721-477F-85F9-1A3363278E1C}" sibTransId="{21721228-3D6B-47A5-8D55-1F22701EA40E}"/>
    <dgm:cxn modelId="{2A49D410-EBC6-44C8-AB5A-4D2CFA5F26B8}" type="presOf" srcId="{8DAA4D02-0021-42BE-AD21-86EC7B3AA13F}" destId="{157F734C-55DB-4830-BDF9-D966C6C31B30}" srcOrd="1" destOrd="0" presId="urn:microsoft.com/office/officeart/2005/8/layout/vProcess5"/>
    <dgm:cxn modelId="{470C5019-1CF3-4B02-B607-364CF8848E92}" type="presOf" srcId="{7961851F-9D05-4A7C-B4CC-B9DA6BC4C319}" destId="{88E91357-47B3-4275-94D0-BAC78BAA92D7}" srcOrd="1" destOrd="0" presId="urn:microsoft.com/office/officeart/2005/8/layout/vProcess5"/>
    <dgm:cxn modelId="{8F768E3A-2B89-4552-A124-76BFDD7369B6}" srcId="{470836BF-4143-4A98-A89C-A9997D75A7CC}" destId="{8036ED26-E906-4A4F-B522-B1ECF1D633B4}" srcOrd="2" destOrd="0" parTransId="{BEB463A2-2EB6-417F-8F9E-E8FCDEF44456}" sibTransId="{314156C3-829E-4C9C-89BD-A8C33631CC8F}"/>
    <dgm:cxn modelId="{A66F5D4C-AA9D-4811-A129-B428915E8929}" type="presOf" srcId="{00A16418-0CED-44BB-A021-39A9D691D540}" destId="{0BF70A48-491A-4469-91D0-BA2DA011C0A6}" srcOrd="0" destOrd="0" presId="urn:microsoft.com/office/officeart/2005/8/layout/vProcess5"/>
    <dgm:cxn modelId="{EAFF4D4F-50D7-4D8F-8C76-35CA9FEB33B8}" type="presOf" srcId="{36D0753D-7246-4777-8F94-2708E724245E}" destId="{73309D53-37AB-483F-8B5E-9F434F6785C9}" srcOrd="0" destOrd="0" presId="urn:microsoft.com/office/officeart/2005/8/layout/vProcess5"/>
    <dgm:cxn modelId="{4DA6A656-6161-449D-B5F9-4D46D94F5961}" type="presOf" srcId="{8DAA4D02-0021-42BE-AD21-86EC7B3AA13F}" destId="{B0DC5A4B-BB4F-4E8D-B91B-D4A4193B4BEF}" srcOrd="0" destOrd="0" presId="urn:microsoft.com/office/officeart/2005/8/layout/vProcess5"/>
    <dgm:cxn modelId="{7396CB8F-D172-4A33-8C21-F0FE26ABC383}" srcId="{470836BF-4143-4A98-A89C-A9997D75A7CC}" destId="{7961851F-9D05-4A7C-B4CC-B9DA6BC4C319}" srcOrd="0" destOrd="0" parTransId="{A8F68A96-44B6-49A0-B657-EAC59BD20FA5}" sibTransId="{00A16418-0CED-44BB-A021-39A9D691D540}"/>
    <dgm:cxn modelId="{546EAB95-AE70-47FF-8BA8-0D17058DA9B4}" type="presOf" srcId="{314156C3-829E-4C9C-89BD-A8C33631CC8F}" destId="{1433A17B-8D35-4333-9B22-0933A779FBB4}" srcOrd="0" destOrd="0" presId="urn:microsoft.com/office/officeart/2005/8/layout/vProcess5"/>
    <dgm:cxn modelId="{00D65797-A8C6-49DD-A3B8-2AD8D155D1FC}" type="presOf" srcId="{8036ED26-E906-4A4F-B522-B1ECF1D633B4}" destId="{510F8942-E5DC-449A-A865-46EB43E0B028}" srcOrd="0" destOrd="0" presId="urn:microsoft.com/office/officeart/2005/8/layout/vProcess5"/>
    <dgm:cxn modelId="{F334B29B-10FF-459C-A98B-977E2F7B49E8}" type="presOf" srcId="{D67EB7D2-53B5-416D-8247-F2C2B81B74C3}" destId="{58FB89A3-DDF3-4AF1-9D12-3AF7DA4FFEE3}" srcOrd="0" destOrd="0" presId="urn:microsoft.com/office/officeart/2005/8/layout/vProcess5"/>
    <dgm:cxn modelId="{9C86F9B3-E714-4728-B88E-69968051A100}" type="presOf" srcId="{D67EB7D2-53B5-416D-8247-F2C2B81B74C3}" destId="{9730C19A-F4D7-4E45-93DF-EFD01CEAD972}" srcOrd="1" destOrd="0" presId="urn:microsoft.com/office/officeart/2005/8/layout/vProcess5"/>
    <dgm:cxn modelId="{11021AB9-FA2A-4FFD-BDA9-4E2ED78C3C34}" srcId="{470836BF-4143-4A98-A89C-A9997D75A7CC}" destId="{D67EB7D2-53B5-416D-8247-F2C2B81B74C3}" srcOrd="1" destOrd="0" parTransId="{A7832AFE-8BE6-4B06-8799-51790AFC1417}" sibTransId="{36D0753D-7246-4777-8F94-2708E724245E}"/>
    <dgm:cxn modelId="{A6FA62C2-71DF-40EC-99F3-61A31655A8FF}" type="presOf" srcId="{470836BF-4143-4A98-A89C-A9997D75A7CC}" destId="{65178A3C-E376-40C9-8FDC-BE4A2AD84F43}" srcOrd="0" destOrd="0" presId="urn:microsoft.com/office/officeart/2005/8/layout/vProcess5"/>
    <dgm:cxn modelId="{7C05C8D2-E2F6-402C-BC72-6B5800FFFF47}" type="presOf" srcId="{8036ED26-E906-4A4F-B522-B1ECF1D633B4}" destId="{B95D0C01-E797-4022-87EA-3D4177CFDADA}" srcOrd="1" destOrd="0" presId="urn:microsoft.com/office/officeart/2005/8/layout/vProcess5"/>
    <dgm:cxn modelId="{95B433DF-338A-4984-BF51-F3BECCFFA3AB}" type="presOf" srcId="{7961851F-9D05-4A7C-B4CC-B9DA6BC4C319}" destId="{CB4BF686-BD09-4A66-8692-3D44694402BF}" srcOrd="0" destOrd="0" presId="urn:microsoft.com/office/officeart/2005/8/layout/vProcess5"/>
    <dgm:cxn modelId="{8BF55ED1-FC06-4012-96CF-6849E184418C}" type="presParOf" srcId="{65178A3C-E376-40C9-8FDC-BE4A2AD84F43}" destId="{1BB6FB10-DF84-4947-A4B8-B2228B3A7609}" srcOrd="0" destOrd="0" presId="urn:microsoft.com/office/officeart/2005/8/layout/vProcess5"/>
    <dgm:cxn modelId="{0CAF30DE-EA79-4381-A3BE-17DE2C606122}" type="presParOf" srcId="{65178A3C-E376-40C9-8FDC-BE4A2AD84F43}" destId="{CB4BF686-BD09-4A66-8692-3D44694402BF}" srcOrd="1" destOrd="0" presId="urn:microsoft.com/office/officeart/2005/8/layout/vProcess5"/>
    <dgm:cxn modelId="{2AF6E16B-76B3-408A-B2BD-192C149D68B8}" type="presParOf" srcId="{65178A3C-E376-40C9-8FDC-BE4A2AD84F43}" destId="{58FB89A3-DDF3-4AF1-9D12-3AF7DA4FFEE3}" srcOrd="2" destOrd="0" presId="urn:microsoft.com/office/officeart/2005/8/layout/vProcess5"/>
    <dgm:cxn modelId="{2B9489ED-58BF-4B5F-A00C-7ED30BC45316}" type="presParOf" srcId="{65178A3C-E376-40C9-8FDC-BE4A2AD84F43}" destId="{510F8942-E5DC-449A-A865-46EB43E0B028}" srcOrd="3" destOrd="0" presId="urn:microsoft.com/office/officeart/2005/8/layout/vProcess5"/>
    <dgm:cxn modelId="{8D35F398-FF49-4D75-8AF5-75B49225D314}" type="presParOf" srcId="{65178A3C-E376-40C9-8FDC-BE4A2AD84F43}" destId="{B0DC5A4B-BB4F-4E8D-B91B-D4A4193B4BEF}" srcOrd="4" destOrd="0" presId="urn:microsoft.com/office/officeart/2005/8/layout/vProcess5"/>
    <dgm:cxn modelId="{A7CF36BE-CA20-4013-A161-4AD335AB6EF0}" type="presParOf" srcId="{65178A3C-E376-40C9-8FDC-BE4A2AD84F43}" destId="{0BF70A48-491A-4469-91D0-BA2DA011C0A6}" srcOrd="5" destOrd="0" presId="urn:microsoft.com/office/officeart/2005/8/layout/vProcess5"/>
    <dgm:cxn modelId="{89A6CB9F-B46C-4858-BEBD-9781466D0C23}" type="presParOf" srcId="{65178A3C-E376-40C9-8FDC-BE4A2AD84F43}" destId="{73309D53-37AB-483F-8B5E-9F434F6785C9}" srcOrd="6" destOrd="0" presId="urn:microsoft.com/office/officeart/2005/8/layout/vProcess5"/>
    <dgm:cxn modelId="{92F71036-ADBE-4641-803D-23705BAC0A94}" type="presParOf" srcId="{65178A3C-E376-40C9-8FDC-BE4A2AD84F43}" destId="{1433A17B-8D35-4333-9B22-0933A779FBB4}" srcOrd="7" destOrd="0" presId="urn:microsoft.com/office/officeart/2005/8/layout/vProcess5"/>
    <dgm:cxn modelId="{A79758D9-5A25-486E-BF92-60A1D37789B8}" type="presParOf" srcId="{65178A3C-E376-40C9-8FDC-BE4A2AD84F43}" destId="{88E91357-47B3-4275-94D0-BAC78BAA92D7}" srcOrd="8" destOrd="0" presId="urn:microsoft.com/office/officeart/2005/8/layout/vProcess5"/>
    <dgm:cxn modelId="{3442802D-34F4-492F-B2A3-8DCCBA60FCD0}" type="presParOf" srcId="{65178A3C-E376-40C9-8FDC-BE4A2AD84F43}" destId="{9730C19A-F4D7-4E45-93DF-EFD01CEAD972}" srcOrd="9" destOrd="0" presId="urn:microsoft.com/office/officeart/2005/8/layout/vProcess5"/>
    <dgm:cxn modelId="{11F6EDA4-0A67-42BD-8370-E54073B66B12}" type="presParOf" srcId="{65178A3C-E376-40C9-8FDC-BE4A2AD84F43}" destId="{B95D0C01-E797-4022-87EA-3D4177CFDADA}" srcOrd="10" destOrd="0" presId="urn:microsoft.com/office/officeart/2005/8/layout/vProcess5"/>
    <dgm:cxn modelId="{5C5723AA-DACC-4090-829A-9B832FB5C7B9}" type="presParOf" srcId="{65178A3C-E376-40C9-8FDC-BE4A2AD84F43}" destId="{157F734C-55DB-4830-BDF9-D966C6C31B3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BF686-BD09-4A66-8692-3D44694402BF}">
      <dsp:nvSpPr>
        <dsp:cNvPr id="0" name=""/>
        <dsp:cNvSpPr/>
      </dsp:nvSpPr>
      <dsp:spPr>
        <a:xfrm>
          <a:off x="0" y="0"/>
          <a:ext cx="2822713" cy="4987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PREMIUM Brand	</a:t>
          </a:r>
        </a:p>
      </dsp:txBody>
      <dsp:txXfrm>
        <a:off x="14609" y="14609"/>
        <a:ext cx="2242331" cy="469573"/>
      </dsp:txXfrm>
    </dsp:sp>
    <dsp:sp modelId="{58FB89A3-DDF3-4AF1-9D12-3AF7DA4FFEE3}">
      <dsp:nvSpPr>
        <dsp:cNvPr id="0" name=""/>
        <dsp:cNvSpPr/>
      </dsp:nvSpPr>
      <dsp:spPr>
        <a:xfrm>
          <a:off x="236402" y="589480"/>
          <a:ext cx="2822713" cy="4987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 dirty="0"/>
            <a:t>BRANDED Product</a:t>
          </a:r>
        </a:p>
      </dsp:txBody>
      <dsp:txXfrm>
        <a:off x="251011" y="604089"/>
        <a:ext cx="2232879" cy="469573"/>
      </dsp:txXfrm>
    </dsp:sp>
    <dsp:sp modelId="{510F8942-E5DC-449A-A865-46EB43E0B028}">
      <dsp:nvSpPr>
        <dsp:cNvPr id="0" name=""/>
        <dsp:cNvSpPr/>
      </dsp:nvSpPr>
      <dsp:spPr>
        <a:xfrm>
          <a:off x="469276" y="1178960"/>
          <a:ext cx="2822713" cy="4987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OWN Brand</a:t>
          </a:r>
          <a:endParaRPr lang="en-GB" sz="2000" b="0" i="0" kern="1200" dirty="0"/>
        </a:p>
      </dsp:txBody>
      <dsp:txXfrm>
        <a:off x="483885" y="1193569"/>
        <a:ext cx="2236407" cy="469573"/>
      </dsp:txXfrm>
    </dsp:sp>
    <dsp:sp modelId="{B0DC5A4B-BB4F-4E8D-B91B-D4A4193B4BEF}">
      <dsp:nvSpPr>
        <dsp:cNvPr id="0" name=""/>
        <dsp:cNvSpPr/>
      </dsp:nvSpPr>
      <dsp:spPr>
        <a:xfrm>
          <a:off x="705678" y="1768440"/>
          <a:ext cx="2822713" cy="4987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VALUE Brand</a:t>
          </a:r>
        </a:p>
      </dsp:txBody>
      <dsp:txXfrm>
        <a:off x="720287" y="1783049"/>
        <a:ext cx="2232879" cy="469573"/>
      </dsp:txXfrm>
    </dsp:sp>
    <dsp:sp modelId="{0BF70A48-491A-4469-91D0-BA2DA011C0A6}">
      <dsp:nvSpPr>
        <dsp:cNvPr id="0" name=""/>
        <dsp:cNvSpPr/>
      </dsp:nvSpPr>
      <dsp:spPr>
        <a:xfrm>
          <a:off x="2498499" y="382028"/>
          <a:ext cx="324214" cy="32421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2571447" y="382028"/>
        <a:ext cx="178318" cy="243971"/>
      </dsp:txXfrm>
    </dsp:sp>
    <dsp:sp modelId="{73309D53-37AB-483F-8B5E-9F434F6785C9}">
      <dsp:nvSpPr>
        <dsp:cNvPr id="0" name=""/>
        <dsp:cNvSpPr/>
      </dsp:nvSpPr>
      <dsp:spPr>
        <a:xfrm>
          <a:off x="2734901" y="971508"/>
          <a:ext cx="324214" cy="32421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2807849" y="971508"/>
        <a:ext cx="178318" cy="243971"/>
      </dsp:txXfrm>
    </dsp:sp>
    <dsp:sp modelId="{1433A17B-8D35-4333-9B22-0933A779FBB4}">
      <dsp:nvSpPr>
        <dsp:cNvPr id="0" name=""/>
        <dsp:cNvSpPr/>
      </dsp:nvSpPr>
      <dsp:spPr>
        <a:xfrm>
          <a:off x="2967775" y="1560989"/>
          <a:ext cx="324214" cy="32421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3040723" y="1560989"/>
        <a:ext cx="178318" cy="243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E2CBC-2BB4-403F-B76E-F3C8836C1691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3900" y="739775"/>
            <a:ext cx="53498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5A965-79D4-49C7-84A1-893A3D993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9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justfinancefoundation.org.uk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Version – JAFFA 3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96" y="1267675"/>
            <a:ext cx="1763629" cy="2970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730" y="2121972"/>
            <a:ext cx="6491217" cy="215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9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a Budget Log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justfinancefoundation.org.uk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75FC09-4A2A-4F7B-AB60-3311FA895E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66" y="257627"/>
            <a:ext cx="649615" cy="1129389"/>
          </a:xfrm>
          <a:prstGeom prst="rect">
            <a:avLst/>
          </a:prstGeom>
        </p:spPr>
      </p:pic>
      <p:sp>
        <p:nvSpPr>
          <p:cNvPr id="11" name="Trapezoid 10"/>
          <p:cNvSpPr/>
          <p:nvPr userDrawn="1"/>
        </p:nvSpPr>
        <p:spPr>
          <a:xfrm>
            <a:off x="317304" y="2439000"/>
            <a:ext cx="9271396" cy="1980000"/>
          </a:xfrm>
          <a:prstGeom prst="trapezoid">
            <a:avLst/>
          </a:prstGeom>
          <a:solidFill>
            <a:srgbClr val="733B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Building a Budget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418" y="493372"/>
            <a:ext cx="2696222" cy="89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5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a Bud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justfinancefoundation.org.uk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75FC09-4A2A-4F7B-AB60-3311FA895E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rapezoid 6"/>
          <p:cNvSpPr/>
          <p:nvPr userDrawn="1"/>
        </p:nvSpPr>
        <p:spPr>
          <a:xfrm>
            <a:off x="7064781" y="-6350"/>
            <a:ext cx="3111384" cy="1097280"/>
          </a:xfrm>
          <a:prstGeom prst="trapezoid">
            <a:avLst/>
          </a:prstGeom>
          <a:solidFill>
            <a:srgbClr val="7D47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Building a Budget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34" y="65314"/>
            <a:ext cx="475488" cy="8266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30" y="159771"/>
            <a:ext cx="2286531" cy="757850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335030"/>
            <a:ext cx="9906000" cy="46267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0" baseline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cap="all" baseline="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 title</a:t>
            </a:r>
          </a:p>
        </p:txBody>
      </p:sp>
      <p:cxnSp>
        <p:nvCxnSpPr>
          <p:cNvPr id="16" name="Straight Connector 15"/>
          <p:cNvCxnSpPr>
            <a:cxnSpLocks/>
          </p:cNvCxnSpPr>
          <p:nvPr userDrawn="1"/>
        </p:nvCxnSpPr>
        <p:spPr>
          <a:xfrm>
            <a:off x="0" y="964276"/>
            <a:ext cx="3874524" cy="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 userDrawn="1"/>
        </p:nvCxnSpPr>
        <p:spPr>
          <a:xfrm>
            <a:off x="736428" y="1061884"/>
            <a:ext cx="6259684" cy="0"/>
          </a:xfrm>
          <a:prstGeom prst="line">
            <a:avLst/>
          </a:prstGeom>
          <a:ln w="57150">
            <a:solidFill>
              <a:srgbClr val="76B14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0" y="6721481"/>
            <a:ext cx="9906000" cy="136525"/>
          </a:xfrm>
          <a:prstGeom prst="rect">
            <a:avLst/>
          </a:prstGeom>
          <a:solidFill>
            <a:srgbClr val="76B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59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a Budget Exc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75FC09-4A2A-4F7B-AB60-3311FA895E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34" y="65314"/>
            <a:ext cx="475488" cy="826660"/>
          </a:xfrm>
          <a:prstGeom prst="rect">
            <a:avLst/>
          </a:prstGeom>
        </p:spPr>
      </p:pic>
      <p:sp>
        <p:nvSpPr>
          <p:cNvPr id="6" name="Trapezoid 5"/>
          <p:cNvSpPr/>
          <p:nvPr userDrawn="1"/>
        </p:nvSpPr>
        <p:spPr>
          <a:xfrm>
            <a:off x="7064781" y="-6350"/>
            <a:ext cx="3111384" cy="1097280"/>
          </a:xfrm>
          <a:prstGeom prst="trapezoid">
            <a:avLst/>
          </a:prstGeom>
          <a:solidFill>
            <a:srgbClr val="7D47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Building a Budget</a:t>
            </a:r>
          </a:p>
        </p:txBody>
      </p:sp>
    </p:spTree>
    <p:extLst>
      <p:ext uri="{BB962C8B-B14F-4D97-AF65-F5344CB8AC3E}">
        <p14:creationId xmlns:p14="http://schemas.microsoft.com/office/powerpoint/2010/main" val="205426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dit and Loans Log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justfinancefoundation.org.uk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75FC09-4A2A-4F7B-AB60-3311FA895E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795" y="243839"/>
            <a:ext cx="678625" cy="1163261"/>
          </a:xfrm>
          <a:prstGeom prst="rect">
            <a:avLst/>
          </a:prstGeom>
        </p:spPr>
      </p:pic>
      <p:sp>
        <p:nvSpPr>
          <p:cNvPr id="11" name="Trapezoid 10"/>
          <p:cNvSpPr/>
          <p:nvPr userDrawn="1"/>
        </p:nvSpPr>
        <p:spPr>
          <a:xfrm>
            <a:off x="317304" y="2439000"/>
            <a:ext cx="9271396" cy="1980000"/>
          </a:xfrm>
          <a:prstGeom prst="trapezoid">
            <a:avLst/>
          </a:prstGeom>
          <a:solidFill>
            <a:srgbClr val="DF6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Credit and Loans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418" y="493372"/>
            <a:ext cx="2696222" cy="89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6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dit and Lo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justfinancefoundation.org.uk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75FC09-4A2A-4F7B-AB60-3311FA895E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rapezoid 6"/>
          <p:cNvSpPr/>
          <p:nvPr userDrawn="1"/>
        </p:nvSpPr>
        <p:spPr>
          <a:xfrm>
            <a:off x="7064781" y="-6350"/>
            <a:ext cx="3111384" cy="1097280"/>
          </a:xfrm>
          <a:prstGeom prst="trapezoid">
            <a:avLst/>
          </a:prstGeom>
          <a:solidFill>
            <a:srgbClr val="DF6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Credit and Loans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8" y="66503"/>
            <a:ext cx="508409" cy="8180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30" y="159771"/>
            <a:ext cx="2286531" cy="757850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335030"/>
            <a:ext cx="9906000" cy="46672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 i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cap="all" baseline="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 Title</a:t>
            </a:r>
          </a:p>
        </p:txBody>
      </p:sp>
      <p:cxnSp>
        <p:nvCxnSpPr>
          <p:cNvPr id="16" name="Straight Connector 15"/>
          <p:cNvCxnSpPr>
            <a:cxnSpLocks/>
          </p:cNvCxnSpPr>
          <p:nvPr userDrawn="1"/>
        </p:nvCxnSpPr>
        <p:spPr>
          <a:xfrm>
            <a:off x="0" y="964276"/>
            <a:ext cx="3874524" cy="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 userDrawn="1"/>
        </p:nvCxnSpPr>
        <p:spPr>
          <a:xfrm>
            <a:off x="736428" y="1061884"/>
            <a:ext cx="6259684" cy="0"/>
          </a:xfrm>
          <a:prstGeom prst="line">
            <a:avLst/>
          </a:prstGeom>
          <a:ln w="57150">
            <a:solidFill>
              <a:srgbClr val="76B14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0" y="6721481"/>
            <a:ext cx="9906000" cy="136525"/>
          </a:xfrm>
          <a:prstGeom prst="rect">
            <a:avLst/>
          </a:prstGeom>
          <a:solidFill>
            <a:srgbClr val="76B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35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bt Log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justfinancefoundation.org.uk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75FC09-4A2A-4F7B-AB60-3311FA895E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000" y="243839"/>
            <a:ext cx="670419" cy="11431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418" y="493372"/>
            <a:ext cx="2696222" cy="893638"/>
          </a:xfrm>
          <a:prstGeom prst="rect">
            <a:avLst/>
          </a:prstGeom>
        </p:spPr>
      </p:pic>
      <p:sp>
        <p:nvSpPr>
          <p:cNvPr id="10" name="Trapezoid 9"/>
          <p:cNvSpPr/>
          <p:nvPr userDrawn="1"/>
        </p:nvSpPr>
        <p:spPr>
          <a:xfrm>
            <a:off x="317304" y="2439000"/>
            <a:ext cx="9271396" cy="1980000"/>
          </a:xfrm>
          <a:prstGeom prst="trapezoid">
            <a:avLst/>
          </a:prstGeom>
          <a:solidFill>
            <a:srgbClr val="870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Debt</a:t>
            </a:r>
          </a:p>
        </p:txBody>
      </p:sp>
    </p:spTree>
    <p:extLst>
      <p:ext uri="{BB962C8B-B14F-4D97-AF65-F5344CB8AC3E}">
        <p14:creationId xmlns:p14="http://schemas.microsoft.com/office/powerpoint/2010/main" val="93821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b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justfinancefoundation.org.uk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75FC09-4A2A-4F7B-AB60-3311FA895E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rapezoid 6"/>
          <p:cNvSpPr/>
          <p:nvPr userDrawn="1"/>
        </p:nvSpPr>
        <p:spPr>
          <a:xfrm>
            <a:off x="7064781" y="-6350"/>
            <a:ext cx="3111384" cy="1097280"/>
          </a:xfrm>
          <a:prstGeom prst="trapezoid">
            <a:avLst/>
          </a:prstGeom>
          <a:solidFill>
            <a:srgbClr val="870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36" y="73183"/>
            <a:ext cx="504489" cy="8602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30" y="159771"/>
            <a:ext cx="2286531" cy="75785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335030"/>
            <a:ext cx="9906000" cy="46672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 i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cap="all" baseline="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 Title</a:t>
            </a:r>
          </a:p>
        </p:txBody>
      </p:sp>
      <p:cxnSp>
        <p:nvCxnSpPr>
          <p:cNvPr id="16" name="Straight Connector 15"/>
          <p:cNvCxnSpPr>
            <a:cxnSpLocks/>
          </p:cNvCxnSpPr>
          <p:nvPr userDrawn="1"/>
        </p:nvCxnSpPr>
        <p:spPr>
          <a:xfrm>
            <a:off x="0" y="964276"/>
            <a:ext cx="3874524" cy="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 userDrawn="1"/>
        </p:nvCxnSpPr>
        <p:spPr>
          <a:xfrm>
            <a:off x="736428" y="1061884"/>
            <a:ext cx="6259684" cy="0"/>
          </a:xfrm>
          <a:prstGeom prst="line">
            <a:avLst/>
          </a:prstGeom>
          <a:ln w="57150">
            <a:solidFill>
              <a:srgbClr val="76B14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0" y="6721481"/>
            <a:ext cx="9906000" cy="136525"/>
          </a:xfrm>
          <a:prstGeom prst="rect">
            <a:avLst/>
          </a:prstGeom>
          <a:solidFill>
            <a:srgbClr val="76B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4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ings Log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justfinancefoundation.org.uk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75FC09-4A2A-4F7B-AB60-3311FA895E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363" y="265983"/>
            <a:ext cx="650236" cy="11210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418" y="493372"/>
            <a:ext cx="2696222" cy="893638"/>
          </a:xfrm>
          <a:prstGeom prst="rect">
            <a:avLst/>
          </a:prstGeom>
        </p:spPr>
      </p:pic>
      <p:sp>
        <p:nvSpPr>
          <p:cNvPr id="10" name="Trapezoid 9"/>
          <p:cNvSpPr/>
          <p:nvPr userDrawn="1"/>
        </p:nvSpPr>
        <p:spPr>
          <a:xfrm>
            <a:off x="317304" y="2439000"/>
            <a:ext cx="9271396" cy="1980000"/>
          </a:xfrm>
          <a:prstGeom prst="trapezoid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Savings</a:t>
            </a:r>
          </a:p>
        </p:txBody>
      </p:sp>
    </p:spTree>
    <p:extLst>
      <p:ext uri="{BB962C8B-B14F-4D97-AF65-F5344CB8AC3E}">
        <p14:creationId xmlns:p14="http://schemas.microsoft.com/office/powerpoint/2010/main" val="316138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justfinancefoundation.org.uk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75FC09-4A2A-4F7B-AB60-3311FA895E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rapezoid 6"/>
          <p:cNvSpPr/>
          <p:nvPr userDrawn="1"/>
        </p:nvSpPr>
        <p:spPr>
          <a:xfrm>
            <a:off x="7064781" y="-6350"/>
            <a:ext cx="3111384" cy="1097280"/>
          </a:xfrm>
          <a:prstGeom prst="trapezoid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Savings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5" y="73180"/>
            <a:ext cx="496440" cy="855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30" y="159771"/>
            <a:ext cx="2286531" cy="75785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335030"/>
            <a:ext cx="9906000" cy="46672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 i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cap="all" baseline="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 Title</a:t>
            </a:r>
          </a:p>
        </p:txBody>
      </p:sp>
      <p:cxnSp>
        <p:nvCxnSpPr>
          <p:cNvPr id="16" name="Straight Connector 15"/>
          <p:cNvCxnSpPr>
            <a:cxnSpLocks/>
          </p:cNvCxnSpPr>
          <p:nvPr userDrawn="1"/>
        </p:nvCxnSpPr>
        <p:spPr>
          <a:xfrm>
            <a:off x="0" y="964276"/>
            <a:ext cx="3874524" cy="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 userDrawn="1"/>
        </p:nvCxnSpPr>
        <p:spPr>
          <a:xfrm>
            <a:off x="736428" y="1061884"/>
            <a:ext cx="6259684" cy="0"/>
          </a:xfrm>
          <a:prstGeom prst="line">
            <a:avLst/>
          </a:prstGeom>
          <a:ln w="57150">
            <a:solidFill>
              <a:srgbClr val="76B14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0" y="6721481"/>
            <a:ext cx="9906000" cy="136525"/>
          </a:xfrm>
          <a:prstGeom prst="rect">
            <a:avLst/>
          </a:prstGeom>
          <a:solidFill>
            <a:srgbClr val="76B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01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Steps Log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justfinancefoundation.org.uk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75FC09-4A2A-4F7B-AB60-3311FA895E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rapezoid 9"/>
          <p:cNvSpPr/>
          <p:nvPr userDrawn="1"/>
        </p:nvSpPr>
        <p:spPr>
          <a:xfrm>
            <a:off x="317304" y="2439000"/>
            <a:ext cx="9271396" cy="1980000"/>
          </a:xfrm>
          <a:prstGeom prst="trapezoid">
            <a:avLst/>
          </a:prstGeom>
          <a:solidFill>
            <a:srgbClr val="F4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Next Steps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418" y="493372"/>
            <a:ext cx="2696222" cy="8936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795" y="243839"/>
            <a:ext cx="678625" cy="114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8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og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justfinancefoundation.org.uk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75FC09-4A2A-4F7B-AB60-3311FA895E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418" y="493372"/>
            <a:ext cx="2696222" cy="8936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795" y="243839"/>
            <a:ext cx="678625" cy="114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3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Step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justfinancefoundation.org.uk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75FC09-4A2A-4F7B-AB60-3311FA895E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rapezoid 5"/>
          <p:cNvSpPr/>
          <p:nvPr userDrawn="1"/>
        </p:nvSpPr>
        <p:spPr>
          <a:xfrm>
            <a:off x="7064781" y="-6350"/>
            <a:ext cx="3111384" cy="1097280"/>
          </a:xfrm>
          <a:prstGeom prst="trapezoid">
            <a:avLst/>
          </a:prstGeom>
          <a:solidFill>
            <a:srgbClr val="F4EE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Next Steps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84" y="65318"/>
            <a:ext cx="475487" cy="8009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30" y="159771"/>
            <a:ext cx="2286531" cy="7578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335030"/>
            <a:ext cx="9906000" cy="46672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 i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cap="all" baseline="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 Title</a:t>
            </a:r>
          </a:p>
        </p:txBody>
      </p: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0" y="964276"/>
            <a:ext cx="3874524" cy="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736428" y="1061884"/>
            <a:ext cx="6259684" cy="0"/>
          </a:xfrm>
          <a:prstGeom prst="line">
            <a:avLst/>
          </a:prstGeom>
          <a:ln w="57150">
            <a:solidFill>
              <a:srgbClr val="76B14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0" y="6721481"/>
            <a:ext cx="9906000" cy="136525"/>
          </a:xfrm>
          <a:prstGeom prst="rect">
            <a:avLst/>
          </a:prstGeom>
          <a:solidFill>
            <a:srgbClr val="76B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0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 TEXT LOGO 1 WT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94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justfinancefoundation.org.uk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Version – JAFFA 3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95" y="1267675"/>
            <a:ext cx="1763629" cy="2970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727" y="2121967"/>
            <a:ext cx="6491218" cy="215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0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og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justfinancefoundation.org.uk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416" y="493372"/>
            <a:ext cx="2696221" cy="8936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792" y="243834"/>
            <a:ext cx="678624" cy="114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2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Log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2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justfinancefoundation.org.uk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75FC09-4A2A-4F7B-AB60-3311FA895E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82" y="65316"/>
            <a:ext cx="475487" cy="8009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28" y="159771"/>
            <a:ext cx="2286531" cy="757850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335025"/>
            <a:ext cx="9906000" cy="46672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 i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cap="all" baseline="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 Title</a:t>
            </a:r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0" y="964276"/>
            <a:ext cx="3874524" cy="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736429" y="1061884"/>
            <a:ext cx="6259684" cy="0"/>
          </a:xfrm>
          <a:prstGeom prst="line">
            <a:avLst/>
          </a:prstGeom>
          <a:ln w="57150">
            <a:solidFill>
              <a:srgbClr val="76B14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0" y="6721476"/>
            <a:ext cx="9906000" cy="136525"/>
          </a:xfrm>
          <a:prstGeom prst="rect">
            <a:avLst/>
          </a:prstGeom>
          <a:solidFill>
            <a:srgbClr val="76B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1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justfinancefoundation.org.uk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75FC09-4A2A-4F7B-AB60-3311FA895E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82" y="65316"/>
            <a:ext cx="475487" cy="8009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28" y="159771"/>
            <a:ext cx="2286531" cy="7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9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Log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justfinancefoundation.org.uk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75FC09-4A2A-4F7B-AB60-3311FA895E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rapezoid 9"/>
          <p:cNvSpPr/>
          <p:nvPr userDrawn="1"/>
        </p:nvSpPr>
        <p:spPr>
          <a:xfrm>
            <a:off x="317303" y="2439000"/>
            <a:ext cx="9271396" cy="1980000"/>
          </a:xfrm>
          <a:prstGeom prst="trapezoid">
            <a:avLst/>
          </a:prstGeom>
          <a:solidFill>
            <a:srgbClr val="F4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Welcome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416" y="493372"/>
            <a:ext cx="2696221" cy="8936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792" y="243834"/>
            <a:ext cx="678624" cy="114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5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duction Log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justfinancefoundation.org.uk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75FC09-4A2A-4F7B-AB60-3311FA895E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rapezoid 9"/>
          <p:cNvSpPr/>
          <p:nvPr userDrawn="1"/>
        </p:nvSpPr>
        <p:spPr>
          <a:xfrm>
            <a:off x="317302" y="2369574"/>
            <a:ext cx="9271396" cy="2831690"/>
          </a:xfrm>
          <a:prstGeom prst="trapezoid">
            <a:avLst/>
          </a:prstGeom>
          <a:solidFill>
            <a:srgbClr val="F4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What’s your relationship with your money?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416" y="493372"/>
            <a:ext cx="2696221" cy="8936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792" y="243834"/>
            <a:ext cx="678624" cy="114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0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justfinancefoundation.org.uk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76844" y="6341399"/>
            <a:ext cx="2228850" cy="365125"/>
          </a:xfrm>
        </p:spPr>
        <p:txBody>
          <a:bodyPr/>
          <a:lstStyle>
            <a:lvl1pPr>
              <a:defRPr sz="1800" b="1"/>
            </a:lvl1pPr>
          </a:lstStyle>
          <a:p>
            <a:fld id="{7275FC09-4A2A-4F7B-AB60-3311FA895E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rapezoid 5"/>
          <p:cNvSpPr/>
          <p:nvPr userDrawn="1"/>
        </p:nvSpPr>
        <p:spPr>
          <a:xfrm>
            <a:off x="7064780" y="-6350"/>
            <a:ext cx="3111384" cy="1097280"/>
          </a:xfrm>
          <a:prstGeom prst="trapezoid">
            <a:avLst/>
          </a:prstGeom>
          <a:solidFill>
            <a:srgbClr val="F4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Welcome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82" y="65316"/>
            <a:ext cx="475487" cy="8009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28" y="159771"/>
            <a:ext cx="2286531" cy="7578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337188"/>
            <a:ext cx="9906000" cy="51167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 i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cap="all" baseline="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 Title</a:t>
            </a:r>
          </a:p>
        </p:txBody>
      </p:sp>
      <p:cxnSp>
        <p:nvCxnSpPr>
          <p:cNvPr id="12" name="Straight Connector 11"/>
          <p:cNvCxnSpPr>
            <a:cxnSpLocks/>
          </p:cNvCxnSpPr>
          <p:nvPr userDrawn="1"/>
        </p:nvCxnSpPr>
        <p:spPr>
          <a:xfrm>
            <a:off x="0" y="964276"/>
            <a:ext cx="3874524" cy="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736429" y="1061884"/>
            <a:ext cx="6259684" cy="0"/>
          </a:xfrm>
          <a:prstGeom prst="line">
            <a:avLst/>
          </a:prstGeom>
          <a:ln w="57150">
            <a:solidFill>
              <a:srgbClr val="76B14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30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justfinancefoundation.org.uk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75FC09-4A2A-4F7B-AB60-3311FA895E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84" y="65318"/>
            <a:ext cx="475487" cy="8009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30" y="159771"/>
            <a:ext cx="2286531" cy="757850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335030"/>
            <a:ext cx="9906000" cy="46672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 i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cap="all" baseline="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 Title</a:t>
            </a:r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0" y="964276"/>
            <a:ext cx="3874524" cy="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736428" y="1061884"/>
            <a:ext cx="6259684" cy="0"/>
          </a:xfrm>
          <a:prstGeom prst="line">
            <a:avLst/>
          </a:prstGeom>
          <a:ln w="57150">
            <a:solidFill>
              <a:srgbClr val="76B14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0" y="6721481"/>
            <a:ext cx="9906000" cy="136525"/>
          </a:xfrm>
          <a:prstGeom prst="rect">
            <a:avLst/>
          </a:prstGeom>
          <a:solidFill>
            <a:srgbClr val="76B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81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vy Spending Log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281363" y="6356351"/>
            <a:ext cx="3343275" cy="365125"/>
          </a:xfrm>
        </p:spPr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justfinancefoundation.org.uk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96113" y="6356351"/>
            <a:ext cx="2228850" cy="365125"/>
          </a:xfrm>
        </p:spPr>
        <p:txBody>
          <a:bodyPr/>
          <a:lstStyle/>
          <a:p>
            <a:fld id="{7275FC09-4A2A-4F7B-AB60-3311FA895E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792" y="220663"/>
            <a:ext cx="678624" cy="1169978"/>
          </a:xfrm>
          <a:prstGeom prst="rect">
            <a:avLst/>
          </a:prstGeom>
        </p:spPr>
      </p:pic>
      <p:sp>
        <p:nvSpPr>
          <p:cNvPr id="15" name="Trapezoid 14"/>
          <p:cNvSpPr/>
          <p:nvPr userDrawn="1"/>
        </p:nvSpPr>
        <p:spPr>
          <a:xfrm>
            <a:off x="317303" y="2439000"/>
            <a:ext cx="9271396" cy="1980000"/>
          </a:xfrm>
          <a:prstGeom prst="trapezoid">
            <a:avLst/>
          </a:prstGeom>
          <a:solidFill>
            <a:srgbClr val="76B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Savvy Spending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416" y="493372"/>
            <a:ext cx="2696221" cy="89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3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vy Sav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justfinancefoundation.org.uk</a:t>
            </a:r>
          </a:p>
        </p:txBody>
      </p:sp>
      <p:sp>
        <p:nvSpPr>
          <p:cNvPr id="7" name="Trapezoid 6"/>
          <p:cNvSpPr/>
          <p:nvPr userDrawn="1"/>
        </p:nvSpPr>
        <p:spPr>
          <a:xfrm>
            <a:off x="7064780" y="-6350"/>
            <a:ext cx="3111384" cy="1097280"/>
          </a:xfrm>
          <a:prstGeom prst="trapezoid">
            <a:avLst/>
          </a:prstGeom>
          <a:solidFill>
            <a:srgbClr val="76B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Savvy Spending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52" y="65314"/>
            <a:ext cx="475203" cy="8192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28" y="159771"/>
            <a:ext cx="2286531" cy="75785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335025"/>
            <a:ext cx="9906000" cy="46672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 i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cap="all" baseline="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 Title</a:t>
            </a:r>
          </a:p>
        </p:txBody>
      </p:sp>
      <p:cxnSp>
        <p:nvCxnSpPr>
          <p:cNvPr id="19" name="Straight Connector 18"/>
          <p:cNvCxnSpPr>
            <a:cxnSpLocks/>
          </p:cNvCxnSpPr>
          <p:nvPr userDrawn="1"/>
        </p:nvCxnSpPr>
        <p:spPr>
          <a:xfrm>
            <a:off x="0" y="964276"/>
            <a:ext cx="3874524" cy="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 userDrawn="1"/>
        </p:nvCxnSpPr>
        <p:spPr>
          <a:xfrm>
            <a:off x="736429" y="1061884"/>
            <a:ext cx="6259684" cy="0"/>
          </a:xfrm>
          <a:prstGeom prst="line">
            <a:avLst/>
          </a:prstGeom>
          <a:ln w="57150">
            <a:solidFill>
              <a:srgbClr val="76B14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0" y="6721476"/>
            <a:ext cx="9906000" cy="136525"/>
          </a:xfrm>
          <a:prstGeom prst="rect">
            <a:avLst/>
          </a:prstGeom>
          <a:solidFill>
            <a:srgbClr val="76B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88646" y="6356351"/>
            <a:ext cx="2228850" cy="365125"/>
          </a:xfrm>
        </p:spPr>
        <p:txBody>
          <a:bodyPr/>
          <a:lstStyle>
            <a:lvl1pPr>
              <a:defRPr sz="1800" b="1"/>
            </a:lvl1pPr>
          </a:lstStyle>
          <a:p>
            <a:fld id="{7275FC09-4A2A-4F7B-AB60-3311FA895E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47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a Budget Log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justfinancefoundation.org.uk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75FC09-4A2A-4F7B-AB60-3311FA895E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63" y="257622"/>
            <a:ext cx="649615" cy="1129389"/>
          </a:xfrm>
          <a:prstGeom prst="rect">
            <a:avLst/>
          </a:prstGeom>
        </p:spPr>
      </p:pic>
      <p:sp>
        <p:nvSpPr>
          <p:cNvPr id="11" name="Trapezoid 10"/>
          <p:cNvSpPr/>
          <p:nvPr userDrawn="1"/>
        </p:nvSpPr>
        <p:spPr>
          <a:xfrm>
            <a:off x="317303" y="2439000"/>
            <a:ext cx="9271396" cy="1980000"/>
          </a:xfrm>
          <a:prstGeom prst="trapezoid">
            <a:avLst/>
          </a:prstGeom>
          <a:solidFill>
            <a:srgbClr val="733B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Building a Budget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416" y="493372"/>
            <a:ext cx="2696221" cy="89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8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a Bud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justfinancefoundation.org.uk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75FC09-4A2A-4F7B-AB60-3311FA895E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rapezoid 6"/>
          <p:cNvSpPr/>
          <p:nvPr userDrawn="1"/>
        </p:nvSpPr>
        <p:spPr>
          <a:xfrm>
            <a:off x="7064780" y="-6350"/>
            <a:ext cx="3111384" cy="1097280"/>
          </a:xfrm>
          <a:prstGeom prst="trapezoid">
            <a:avLst/>
          </a:prstGeom>
          <a:solidFill>
            <a:srgbClr val="7D47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Building a Budget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34" y="65314"/>
            <a:ext cx="475488" cy="8266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28" y="159771"/>
            <a:ext cx="2286531" cy="757850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335025"/>
            <a:ext cx="9906000" cy="46267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0" baseline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cap="all" baseline="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 title</a:t>
            </a:r>
          </a:p>
        </p:txBody>
      </p:sp>
      <p:cxnSp>
        <p:nvCxnSpPr>
          <p:cNvPr id="16" name="Straight Connector 15"/>
          <p:cNvCxnSpPr>
            <a:cxnSpLocks/>
          </p:cNvCxnSpPr>
          <p:nvPr userDrawn="1"/>
        </p:nvCxnSpPr>
        <p:spPr>
          <a:xfrm>
            <a:off x="0" y="964276"/>
            <a:ext cx="3874524" cy="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 userDrawn="1"/>
        </p:nvCxnSpPr>
        <p:spPr>
          <a:xfrm>
            <a:off x="736429" y="1061884"/>
            <a:ext cx="6259684" cy="0"/>
          </a:xfrm>
          <a:prstGeom prst="line">
            <a:avLst/>
          </a:prstGeom>
          <a:ln w="57150">
            <a:solidFill>
              <a:srgbClr val="76B14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0" y="6721476"/>
            <a:ext cx="9906000" cy="136525"/>
          </a:xfrm>
          <a:prstGeom prst="rect">
            <a:avLst/>
          </a:prstGeom>
          <a:solidFill>
            <a:srgbClr val="76B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a Budget Exc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75FC09-4A2A-4F7B-AB60-3311FA895E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34" y="65314"/>
            <a:ext cx="475488" cy="826660"/>
          </a:xfrm>
          <a:prstGeom prst="rect">
            <a:avLst/>
          </a:prstGeom>
        </p:spPr>
      </p:pic>
      <p:sp>
        <p:nvSpPr>
          <p:cNvPr id="6" name="Trapezoid 5"/>
          <p:cNvSpPr/>
          <p:nvPr userDrawn="1"/>
        </p:nvSpPr>
        <p:spPr>
          <a:xfrm>
            <a:off x="7064780" y="-6350"/>
            <a:ext cx="3111384" cy="1097280"/>
          </a:xfrm>
          <a:prstGeom prst="trapezoid">
            <a:avLst/>
          </a:prstGeom>
          <a:solidFill>
            <a:srgbClr val="7D47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Building a Budget</a:t>
            </a:r>
          </a:p>
        </p:txBody>
      </p:sp>
    </p:spTree>
    <p:extLst>
      <p:ext uri="{BB962C8B-B14F-4D97-AF65-F5344CB8AC3E}">
        <p14:creationId xmlns:p14="http://schemas.microsoft.com/office/powerpoint/2010/main" val="427624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dit and Loans Log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justfinancefoundation.org.uk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75FC09-4A2A-4F7B-AB60-3311FA895E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792" y="243834"/>
            <a:ext cx="678624" cy="1163261"/>
          </a:xfrm>
          <a:prstGeom prst="rect">
            <a:avLst/>
          </a:prstGeom>
        </p:spPr>
      </p:pic>
      <p:sp>
        <p:nvSpPr>
          <p:cNvPr id="11" name="Trapezoid 10"/>
          <p:cNvSpPr/>
          <p:nvPr userDrawn="1"/>
        </p:nvSpPr>
        <p:spPr>
          <a:xfrm>
            <a:off x="317303" y="2439000"/>
            <a:ext cx="9271396" cy="1980000"/>
          </a:xfrm>
          <a:prstGeom prst="trapezoid">
            <a:avLst/>
          </a:prstGeom>
          <a:solidFill>
            <a:srgbClr val="DF6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Credit and Loans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416" y="493372"/>
            <a:ext cx="2696221" cy="89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3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dit and Lo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justfinancefoundation.org.uk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75FC09-4A2A-4F7B-AB60-3311FA895E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rapezoid 6"/>
          <p:cNvSpPr/>
          <p:nvPr userDrawn="1"/>
        </p:nvSpPr>
        <p:spPr>
          <a:xfrm>
            <a:off x="7064780" y="-6350"/>
            <a:ext cx="3111384" cy="1097280"/>
          </a:xfrm>
          <a:prstGeom prst="trapezoid">
            <a:avLst/>
          </a:prstGeom>
          <a:solidFill>
            <a:srgbClr val="DF6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Credit and Loans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5" y="66503"/>
            <a:ext cx="508409" cy="8180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28" y="159771"/>
            <a:ext cx="2286531" cy="757850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335025"/>
            <a:ext cx="9906000" cy="46672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 i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cap="all" baseline="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 Title</a:t>
            </a:r>
          </a:p>
        </p:txBody>
      </p:sp>
      <p:cxnSp>
        <p:nvCxnSpPr>
          <p:cNvPr id="16" name="Straight Connector 15"/>
          <p:cNvCxnSpPr>
            <a:cxnSpLocks/>
          </p:cNvCxnSpPr>
          <p:nvPr userDrawn="1"/>
        </p:nvCxnSpPr>
        <p:spPr>
          <a:xfrm>
            <a:off x="0" y="964276"/>
            <a:ext cx="3874524" cy="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 userDrawn="1"/>
        </p:nvCxnSpPr>
        <p:spPr>
          <a:xfrm>
            <a:off x="736429" y="1061884"/>
            <a:ext cx="6259684" cy="0"/>
          </a:xfrm>
          <a:prstGeom prst="line">
            <a:avLst/>
          </a:prstGeom>
          <a:ln w="57150">
            <a:solidFill>
              <a:srgbClr val="76B14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0" y="6721476"/>
            <a:ext cx="9906000" cy="136525"/>
          </a:xfrm>
          <a:prstGeom prst="rect">
            <a:avLst/>
          </a:prstGeom>
          <a:solidFill>
            <a:srgbClr val="76B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bt Log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justfinancefoundation.org.uk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75FC09-4A2A-4F7B-AB60-3311FA895E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998" y="243834"/>
            <a:ext cx="670419" cy="11431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416" y="493372"/>
            <a:ext cx="2696221" cy="893638"/>
          </a:xfrm>
          <a:prstGeom prst="rect">
            <a:avLst/>
          </a:prstGeom>
        </p:spPr>
      </p:pic>
      <p:sp>
        <p:nvSpPr>
          <p:cNvPr id="10" name="Trapezoid 9"/>
          <p:cNvSpPr/>
          <p:nvPr userDrawn="1"/>
        </p:nvSpPr>
        <p:spPr>
          <a:xfrm>
            <a:off x="317303" y="2439000"/>
            <a:ext cx="9271396" cy="1980000"/>
          </a:xfrm>
          <a:prstGeom prst="trapezoid">
            <a:avLst/>
          </a:prstGeom>
          <a:solidFill>
            <a:srgbClr val="870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Debt</a:t>
            </a:r>
          </a:p>
        </p:txBody>
      </p:sp>
    </p:spTree>
    <p:extLst>
      <p:ext uri="{BB962C8B-B14F-4D97-AF65-F5344CB8AC3E}">
        <p14:creationId xmlns:p14="http://schemas.microsoft.com/office/powerpoint/2010/main" val="362891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b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justfinancefoundation.org.uk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75FC09-4A2A-4F7B-AB60-3311FA895E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rapezoid 6"/>
          <p:cNvSpPr/>
          <p:nvPr userDrawn="1"/>
        </p:nvSpPr>
        <p:spPr>
          <a:xfrm>
            <a:off x="7064780" y="-6350"/>
            <a:ext cx="3111384" cy="1097280"/>
          </a:xfrm>
          <a:prstGeom prst="trapezoid">
            <a:avLst/>
          </a:prstGeom>
          <a:solidFill>
            <a:srgbClr val="870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35" y="73181"/>
            <a:ext cx="504489" cy="8602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28" y="159771"/>
            <a:ext cx="2286531" cy="75785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335025"/>
            <a:ext cx="9906000" cy="46672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 i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cap="all" baseline="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 Title</a:t>
            </a:r>
          </a:p>
        </p:txBody>
      </p:sp>
      <p:cxnSp>
        <p:nvCxnSpPr>
          <p:cNvPr id="16" name="Straight Connector 15"/>
          <p:cNvCxnSpPr>
            <a:cxnSpLocks/>
          </p:cNvCxnSpPr>
          <p:nvPr userDrawn="1"/>
        </p:nvCxnSpPr>
        <p:spPr>
          <a:xfrm>
            <a:off x="0" y="964276"/>
            <a:ext cx="3874524" cy="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 userDrawn="1"/>
        </p:nvCxnSpPr>
        <p:spPr>
          <a:xfrm>
            <a:off x="736429" y="1061884"/>
            <a:ext cx="6259684" cy="0"/>
          </a:xfrm>
          <a:prstGeom prst="line">
            <a:avLst/>
          </a:prstGeom>
          <a:ln w="57150">
            <a:solidFill>
              <a:srgbClr val="76B14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0" y="6721476"/>
            <a:ext cx="9906000" cy="136525"/>
          </a:xfrm>
          <a:prstGeom prst="rect">
            <a:avLst/>
          </a:prstGeom>
          <a:solidFill>
            <a:srgbClr val="76B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69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ings Log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justfinancefoundation.org.uk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75FC09-4A2A-4F7B-AB60-3311FA895E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362" y="265983"/>
            <a:ext cx="650236" cy="11210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416" y="493372"/>
            <a:ext cx="2696221" cy="893638"/>
          </a:xfrm>
          <a:prstGeom prst="rect">
            <a:avLst/>
          </a:prstGeom>
        </p:spPr>
      </p:pic>
      <p:sp>
        <p:nvSpPr>
          <p:cNvPr id="10" name="Trapezoid 9"/>
          <p:cNvSpPr/>
          <p:nvPr userDrawn="1"/>
        </p:nvSpPr>
        <p:spPr>
          <a:xfrm>
            <a:off x="317303" y="2439000"/>
            <a:ext cx="9271396" cy="1980000"/>
          </a:xfrm>
          <a:prstGeom prst="trapezoid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Savings</a:t>
            </a:r>
          </a:p>
        </p:txBody>
      </p:sp>
    </p:spTree>
    <p:extLst>
      <p:ext uri="{BB962C8B-B14F-4D97-AF65-F5344CB8AC3E}">
        <p14:creationId xmlns:p14="http://schemas.microsoft.com/office/powerpoint/2010/main" val="36209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justfinancefoundation.org.uk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75FC09-4A2A-4F7B-AB60-3311FA895E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84" y="65318"/>
            <a:ext cx="475487" cy="8009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30" y="159771"/>
            <a:ext cx="2286531" cy="7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9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justfinancefoundation.org.uk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75FC09-4A2A-4F7B-AB60-3311FA895E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rapezoid 6"/>
          <p:cNvSpPr/>
          <p:nvPr userDrawn="1"/>
        </p:nvSpPr>
        <p:spPr>
          <a:xfrm>
            <a:off x="7064780" y="-6350"/>
            <a:ext cx="3111384" cy="1097280"/>
          </a:xfrm>
          <a:prstGeom prst="trapezoid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Savings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4" y="73180"/>
            <a:ext cx="496440" cy="855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28" y="159771"/>
            <a:ext cx="2286531" cy="75785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335025"/>
            <a:ext cx="9906000" cy="46672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 i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cap="all" baseline="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 Title</a:t>
            </a:r>
          </a:p>
        </p:txBody>
      </p:sp>
      <p:cxnSp>
        <p:nvCxnSpPr>
          <p:cNvPr id="16" name="Straight Connector 15"/>
          <p:cNvCxnSpPr>
            <a:cxnSpLocks/>
          </p:cNvCxnSpPr>
          <p:nvPr userDrawn="1"/>
        </p:nvCxnSpPr>
        <p:spPr>
          <a:xfrm>
            <a:off x="0" y="964276"/>
            <a:ext cx="3874524" cy="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 userDrawn="1"/>
        </p:nvCxnSpPr>
        <p:spPr>
          <a:xfrm>
            <a:off x="736429" y="1061884"/>
            <a:ext cx="6259684" cy="0"/>
          </a:xfrm>
          <a:prstGeom prst="line">
            <a:avLst/>
          </a:prstGeom>
          <a:ln w="57150">
            <a:solidFill>
              <a:srgbClr val="76B14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0" y="6721476"/>
            <a:ext cx="9906000" cy="136525"/>
          </a:xfrm>
          <a:prstGeom prst="rect">
            <a:avLst/>
          </a:prstGeom>
          <a:solidFill>
            <a:srgbClr val="76B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Steps Log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justfinancefoundation.org.uk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75FC09-4A2A-4F7B-AB60-3311FA895E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rapezoid 9"/>
          <p:cNvSpPr/>
          <p:nvPr userDrawn="1"/>
        </p:nvSpPr>
        <p:spPr>
          <a:xfrm>
            <a:off x="317303" y="2439000"/>
            <a:ext cx="9271396" cy="1980000"/>
          </a:xfrm>
          <a:prstGeom prst="trapezoid">
            <a:avLst/>
          </a:prstGeom>
          <a:solidFill>
            <a:srgbClr val="F4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Next Steps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416" y="493372"/>
            <a:ext cx="2696221" cy="8936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792" y="243834"/>
            <a:ext cx="678624" cy="114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3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Step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justfinancefoundation.org.uk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75FC09-4A2A-4F7B-AB60-3311FA895E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rapezoid 5"/>
          <p:cNvSpPr/>
          <p:nvPr userDrawn="1"/>
        </p:nvSpPr>
        <p:spPr>
          <a:xfrm>
            <a:off x="7064780" y="-6350"/>
            <a:ext cx="3111384" cy="1097280"/>
          </a:xfrm>
          <a:prstGeom prst="trapezoid">
            <a:avLst/>
          </a:prstGeom>
          <a:solidFill>
            <a:srgbClr val="F4EE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Next Steps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82" y="65316"/>
            <a:ext cx="475487" cy="8009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28" y="159771"/>
            <a:ext cx="2286531" cy="7578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335025"/>
            <a:ext cx="9906000" cy="46672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 i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cap="all" baseline="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 Title</a:t>
            </a:r>
          </a:p>
        </p:txBody>
      </p: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0" y="964276"/>
            <a:ext cx="3874524" cy="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736429" y="1061884"/>
            <a:ext cx="6259684" cy="0"/>
          </a:xfrm>
          <a:prstGeom prst="line">
            <a:avLst/>
          </a:prstGeom>
          <a:ln w="57150">
            <a:solidFill>
              <a:srgbClr val="76B14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0" y="6721476"/>
            <a:ext cx="9906000" cy="136525"/>
          </a:xfrm>
          <a:prstGeom prst="rect">
            <a:avLst/>
          </a:prstGeom>
          <a:solidFill>
            <a:srgbClr val="76B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47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 TEXT LOGO 1 WT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4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Log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justfinancefoundation.org.uk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75FC09-4A2A-4F7B-AB60-3311FA895E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rapezoid 9"/>
          <p:cNvSpPr/>
          <p:nvPr userDrawn="1"/>
        </p:nvSpPr>
        <p:spPr>
          <a:xfrm>
            <a:off x="317304" y="2439000"/>
            <a:ext cx="9271396" cy="1980000"/>
          </a:xfrm>
          <a:prstGeom prst="trapezoid">
            <a:avLst/>
          </a:prstGeom>
          <a:solidFill>
            <a:srgbClr val="F4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Welcome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418" y="493372"/>
            <a:ext cx="2696222" cy="8936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795" y="243839"/>
            <a:ext cx="678625" cy="114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4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duction Log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justfinancefoundation.org.uk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75FC09-4A2A-4F7B-AB60-3311FA895E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rapezoid 9"/>
          <p:cNvSpPr/>
          <p:nvPr userDrawn="1"/>
        </p:nvSpPr>
        <p:spPr>
          <a:xfrm>
            <a:off x="317304" y="2369574"/>
            <a:ext cx="9271396" cy="2831690"/>
          </a:xfrm>
          <a:prstGeom prst="trapezoid">
            <a:avLst/>
          </a:prstGeom>
          <a:solidFill>
            <a:srgbClr val="F4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What’s your relationship with your money?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418" y="493372"/>
            <a:ext cx="2696222" cy="8936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795" y="243839"/>
            <a:ext cx="678625" cy="114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3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justfinancefoundation.org.uk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800" b="1"/>
            </a:lvl1pPr>
          </a:lstStyle>
          <a:p>
            <a:fld id="{7275FC09-4A2A-4F7B-AB60-3311FA895E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rapezoid 5"/>
          <p:cNvSpPr/>
          <p:nvPr userDrawn="1"/>
        </p:nvSpPr>
        <p:spPr>
          <a:xfrm>
            <a:off x="7064781" y="-6350"/>
            <a:ext cx="3111384" cy="1097280"/>
          </a:xfrm>
          <a:prstGeom prst="trapezoid">
            <a:avLst/>
          </a:prstGeom>
          <a:solidFill>
            <a:srgbClr val="F4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Welcome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84" y="65318"/>
            <a:ext cx="475487" cy="8009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30" y="159771"/>
            <a:ext cx="2286531" cy="7578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337193"/>
            <a:ext cx="9906000" cy="51167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 i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cap="all" baseline="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 Title</a:t>
            </a:r>
          </a:p>
        </p:txBody>
      </p:sp>
      <p:cxnSp>
        <p:nvCxnSpPr>
          <p:cNvPr id="12" name="Straight Connector 11"/>
          <p:cNvCxnSpPr>
            <a:cxnSpLocks/>
          </p:cNvCxnSpPr>
          <p:nvPr userDrawn="1"/>
        </p:nvCxnSpPr>
        <p:spPr>
          <a:xfrm>
            <a:off x="0" y="964276"/>
            <a:ext cx="3874524" cy="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736428" y="1061884"/>
            <a:ext cx="6259684" cy="0"/>
          </a:xfrm>
          <a:prstGeom prst="line">
            <a:avLst/>
          </a:prstGeom>
          <a:ln w="57150">
            <a:solidFill>
              <a:srgbClr val="76B14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25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vy Spending Log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281363" y="6356356"/>
            <a:ext cx="3343275" cy="365125"/>
          </a:xfrm>
        </p:spPr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justfinancefoundation.org.uk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795" y="220663"/>
            <a:ext cx="678625" cy="1169978"/>
          </a:xfrm>
          <a:prstGeom prst="rect">
            <a:avLst/>
          </a:prstGeom>
        </p:spPr>
      </p:pic>
      <p:sp>
        <p:nvSpPr>
          <p:cNvPr id="15" name="Trapezoid 14"/>
          <p:cNvSpPr/>
          <p:nvPr userDrawn="1"/>
        </p:nvSpPr>
        <p:spPr>
          <a:xfrm>
            <a:off x="317304" y="2439000"/>
            <a:ext cx="9271396" cy="1980000"/>
          </a:xfrm>
          <a:prstGeom prst="trapezoid">
            <a:avLst/>
          </a:prstGeom>
          <a:solidFill>
            <a:srgbClr val="76B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Savvy Spending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418" y="493372"/>
            <a:ext cx="2696222" cy="89363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930" y="5267919"/>
            <a:ext cx="1860550" cy="104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5ABD8F-7C5A-45D1-AE23-450C7A98945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58" y="5169172"/>
            <a:ext cx="2694537" cy="123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6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vy Sav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apezoid 6"/>
          <p:cNvSpPr/>
          <p:nvPr userDrawn="1"/>
        </p:nvSpPr>
        <p:spPr>
          <a:xfrm>
            <a:off x="7064781" y="-6350"/>
            <a:ext cx="3111384" cy="1097280"/>
          </a:xfrm>
          <a:prstGeom prst="trapezoid">
            <a:avLst/>
          </a:prstGeom>
          <a:solidFill>
            <a:srgbClr val="76B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Savvy Spending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55" y="65314"/>
            <a:ext cx="475203" cy="8192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30" y="159771"/>
            <a:ext cx="2286531" cy="75785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335030"/>
            <a:ext cx="9906000" cy="46672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 i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cap="all" baseline="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 Title</a:t>
            </a:r>
          </a:p>
        </p:txBody>
      </p:sp>
      <p:cxnSp>
        <p:nvCxnSpPr>
          <p:cNvPr id="19" name="Straight Connector 18"/>
          <p:cNvCxnSpPr>
            <a:cxnSpLocks/>
          </p:cNvCxnSpPr>
          <p:nvPr userDrawn="1"/>
        </p:nvCxnSpPr>
        <p:spPr>
          <a:xfrm>
            <a:off x="0" y="964276"/>
            <a:ext cx="3874524" cy="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 userDrawn="1"/>
        </p:nvCxnSpPr>
        <p:spPr>
          <a:xfrm>
            <a:off x="736428" y="1061884"/>
            <a:ext cx="6259684" cy="0"/>
          </a:xfrm>
          <a:prstGeom prst="line">
            <a:avLst/>
          </a:prstGeom>
          <a:ln w="57150">
            <a:solidFill>
              <a:srgbClr val="76B14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281363" y="6356356"/>
            <a:ext cx="3343275" cy="365125"/>
          </a:xfrm>
        </p:spPr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justfinancefoundation.org.uk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96113" y="6356356"/>
            <a:ext cx="2228850" cy="365125"/>
          </a:xfrm>
        </p:spPr>
        <p:txBody>
          <a:bodyPr/>
          <a:lstStyle/>
          <a:p>
            <a:fld id="{7275FC09-4A2A-4F7B-AB60-3311FA895E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84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Cash Smart Credit Savvy</a:t>
            </a:r>
            <a:br>
              <a:rPr lang="en-US" dirty="0"/>
            </a:br>
            <a:r>
              <a:rPr lang="en-US" dirty="0"/>
              <a:t>Master Slide Deck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6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justfinancefoundation.org.uk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5FC09-4A2A-4F7B-AB60-3311FA895E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5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704" r:id="rId2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Cash Smart Credit Savvy</a:t>
            </a:r>
            <a:br>
              <a:rPr lang="en-US" dirty="0"/>
            </a:br>
            <a:r>
              <a:rPr lang="en-US" dirty="0"/>
              <a:t>Master Slide Deck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justfinancefoundation.org.uk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5FC09-4A2A-4F7B-AB60-3311FA895E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80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705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281363" y="6356358"/>
            <a:ext cx="3343275" cy="365125"/>
          </a:xfrm>
        </p:spPr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justfinancefoundation.org.uk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49687F83-18F9-4ECB-ACF7-D7BC5AFF143A}"/>
              </a:ext>
            </a:extLst>
          </p:cNvPr>
          <p:cNvSpPr txBox="1">
            <a:spLocks/>
          </p:cNvSpPr>
          <p:nvPr/>
        </p:nvSpPr>
        <p:spPr>
          <a:xfrm>
            <a:off x="7739949" y="6443330"/>
            <a:ext cx="3343275" cy="278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2018 v1</a:t>
            </a:r>
          </a:p>
        </p:txBody>
      </p:sp>
    </p:spTree>
    <p:extLst>
      <p:ext uri="{BB962C8B-B14F-4D97-AF65-F5344CB8AC3E}">
        <p14:creationId xmlns:p14="http://schemas.microsoft.com/office/powerpoint/2010/main" val="73118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justfinancefoundation.org.uk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041232" y="6356351"/>
            <a:ext cx="2228850" cy="365125"/>
          </a:xfrm>
        </p:spPr>
        <p:txBody>
          <a:bodyPr/>
          <a:lstStyle/>
          <a:p>
            <a:fld id="{7275FC09-4A2A-4F7B-AB60-3311FA895E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What is your relationship with money?</a:t>
            </a:r>
          </a:p>
        </p:txBody>
      </p:sp>
      <p:sp>
        <p:nvSpPr>
          <p:cNvPr id="7" name="Rectangle 6"/>
          <p:cNvSpPr/>
          <p:nvPr/>
        </p:nvSpPr>
        <p:spPr>
          <a:xfrm>
            <a:off x="172244" y="1848863"/>
            <a:ext cx="4752528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6B143"/>
              </a:buClr>
              <a:buSzPct val="133000"/>
            </a:pPr>
            <a:r>
              <a:rPr lang="en-GB" sz="1400" b="1" dirty="0">
                <a:solidFill>
                  <a:srgbClr val="76B1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 How much do you like money?</a:t>
            </a:r>
          </a:p>
          <a:p>
            <a:pPr marL="444500" indent="-444500">
              <a:spcAft>
                <a:spcPts val="600"/>
              </a:spcAft>
              <a:buClr>
                <a:srgbClr val="76B143"/>
              </a:buClr>
              <a:buSzPct val="110000"/>
              <a:buFont typeface="+mj-lt"/>
              <a:buAutoNum type="alphaUcPeriod"/>
            </a:pPr>
            <a:r>
              <a:rPr lang="en-GB" sz="140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love spending it but I don’t like all those bills! 	</a:t>
            </a:r>
          </a:p>
          <a:p>
            <a:pPr marL="444500" indent="-444500">
              <a:spcAft>
                <a:spcPts val="600"/>
              </a:spcAft>
              <a:buClr>
                <a:srgbClr val="76B143"/>
              </a:buClr>
              <a:buSzPct val="110000"/>
              <a:buFont typeface="+mj-lt"/>
              <a:buAutoNum type="alphaUcPeriod"/>
            </a:pPr>
            <a:r>
              <a:rPr lang="en-GB" sz="140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There’s never enough for what I need</a:t>
            </a:r>
          </a:p>
          <a:p>
            <a:pPr marL="444500" indent="-444500">
              <a:spcAft>
                <a:spcPts val="600"/>
              </a:spcAft>
              <a:buClr>
                <a:srgbClr val="76B143"/>
              </a:buClr>
              <a:buSzPct val="110000"/>
              <a:buFont typeface="+mj-lt"/>
              <a:buAutoNum type="alphaUcPeriod"/>
            </a:pPr>
            <a:r>
              <a:rPr lang="en-GB" sz="140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would be nice, but I look after what I’ve got</a:t>
            </a:r>
          </a:p>
          <a:p>
            <a:pPr marL="444500" indent="-444500">
              <a:spcAft>
                <a:spcPts val="600"/>
              </a:spcAft>
              <a:buClr>
                <a:srgbClr val="76B143"/>
              </a:buClr>
              <a:buSzPct val="110000"/>
              <a:buFont typeface="+mj-lt"/>
              <a:buAutoNum type="alphaUcPeriod"/>
            </a:pPr>
            <a:r>
              <a:rPr lang="en-GB" sz="140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can’t spend any of my money</a:t>
            </a:r>
          </a:p>
          <a:p>
            <a:pPr marL="215995" indent="-215995">
              <a:buClr>
                <a:srgbClr val="76B143"/>
              </a:buClr>
              <a:buSzPct val="133000"/>
              <a:buFont typeface="Arial"/>
              <a:buChar char="•"/>
            </a:pPr>
            <a:endParaRPr lang="en-GB" sz="1400" dirty="0">
              <a:solidFill>
                <a:srgbClr val="0072B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5995" indent="-215995">
              <a:buClr>
                <a:srgbClr val="76B143"/>
              </a:buClr>
              <a:buSzPct val="133000"/>
              <a:buFont typeface="Arial"/>
              <a:buChar char="•"/>
            </a:pPr>
            <a:endParaRPr lang="en-GB" sz="1400" dirty="0">
              <a:solidFill>
                <a:srgbClr val="0072B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76B143"/>
              </a:buClr>
              <a:buSzPct val="133000"/>
            </a:pPr>
            <a:r>
              <a:rPr lang="en-GB" sz="1400" b="1" dirty="0">
                <a:solidFill>
                  <a:srgbClr val="76B1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  How do you feel about borrowing money?</a:t>
            </a:r>
          </a:p>
          <a:p>
            <a:pPr marL="444500" indent="-444500">
              <a:spcAft>
                <a:spcPts val="600"/>
              </a:spcAft>
              <a:buClr>
                <a:srgbClr val="76B143"/>
              </a:buClr>
              <a:buSzPct val="110000"/>
              <a:buFont typeface="+mj-lt"/>
              <a:buAutoNum type="alphaUcPeriod"/>
            </a:pPr>
            <a:r>
              <a:rPr lang="en-GB" sz="140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they will lend it to me then I’m happy</a:t>
            </a:r>
          </a:p>
          <a:p>
            <a:pPr marL="444500" indent="-444500">
              <a:spcAft>
                <a:spcPts val="600"/>
              </a:spcAft>
              <a:buClr>
                <a:srgbClr val="76B143"/>
              </a:buClr>
              <a:buSzPct val="110000"/>
              <a:buFont typeface="+mj-lt"/>
              <a:buAutoNum type="alphaUcPeriod"/>
            </a:pPr>
            <a:r>
              <a:rPr lang="en-GB" sz="140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have to borrow to pay my bills</a:t>
            </a:r>
          </a:p>
          <a:p>
            <a:pPr marL="444500" indent="-444500">
              <a:spcAft>
                <a:spcPts val="600"/>
              </a:spcAft>
              <a:buClr>
                <a:srgbClr val="76B143"/>
              </a:buClr>
              <a:buSzPct val="110000"/>
              <a:buFont typeface="+mj-lt"/>
              <a:buAutoNum type="alphaUcPeriod"/>
            </a:pPr>
            <a:r>
              <a:rPr lang="en-GB" sz="140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think very carefully before I borrow, making sure I can pay it back.</a:t>
            </a:r>
          </a:p>
          <a:p>
            <a:pPr marL="444500" indent="-444500">
              <a:spcAft>
                <a:spcPts val="600"/>
              </a:spcAft>
              <a:buClr>
                <a:srgbClr val="76B143"/>
              </a:buClr>
              <a:buSzPct val="110000"/>
              <a:buFont typeface="+mj-lt"/>
              <a:buAutoNum type="alphaUcPeriod"/>
            </a:pPr>
            <a:r>
              <a:rPr lang="en-GB" sz="140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never borrow, because I don’t like paying extra through interest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F74AD7-0994-434F-9392-7A4696AAC3B4}"/>
              </a:ext>
            </a:extLst>
          </p:cNvPr>
          <p:cNvSpPr/>
          <p:nvPr/>
        </p:nvSpPr>
        <p:spPr>
          <a:xfrm>
            <a:off x="5097016" y="1848863"/>
            <a:ext cx="480898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6B143"/>
              </a:buClr>
              <a:buSzPct val="133000"/>
            </a:pPr>
            <a:r>
              <a:rPr lang="en-GB" sz="1400" b="1" dirty="0">
                <a:solidFill>
                  <a:srgbClr val="76B1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If you won some money, would you:</a:t>
            </a:r>
          </a:p>
          <a:p>
            <a:pPr marL="444500" indent="-444500">
              <a:spcAft>
                <a:spcPts val="600"/>
              </a:spcAft>
              <a:buClr>
                <a:srgbClr val="76B143"/>
              </a:buClr>
              <a:buSzPct val="110000"/>
              <a:buFont typeface="+mj-lt"/>
              <a:buAutoNum type="alphaUcPeriod"/>
            </a:pPr>
            <a:r>
              <a:rPr lang="en-GB" sz="140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Spend it quickly</a:t>
            </a:r>
          </a:p>
          <a:p>
            <a:pPr marL="444500" indent="-444500">
              <a:spcAft>
                <a:spcPts val="600"/>
              </a:spcAft>
              <a:buClr>
                <a:srgbClr val="76B143"/>
              </a:buClr>
              <a:buSzPct val="110000"/>
              <a:buFont typeface="+mj-lt"/>
              <a:buAutoNum type="alphaUcPeriod"/>
            </a:pPr>
            <a:r>
              <a:rPr lang="en-GB" sz="140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Try to save a bit but spend most of it</a:t>
            </a:r>
          </a:p>
          <a:p>
            <a:pPr marL="444500" indent="-444500">
              <a:spcAft>
                <a:spcPts val="600"/>
              </a:spcAft>
              <a:buClr>
                <a:srgbClr val="76B143"/>
              </a:buClr>
              <a:buSzPct val="110000"/>
              <a:buFont typeface="+mj-lt"/>
              <a:buAutoNum type="alphaUcPeriod"/>
            </a:pPr>
            <a:r>
              <a:rPr lang="en-GB" sz="140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Save most of it but treat myself</a:t>
            </a:r>
          </a:p>
          <a:p>
            <a:pPr marL="444500" indent="-444500">
              <a:spcAft>
                <a:spcPts val="600"/>
              </a:spcAft>
              <a:buClr>
                <a:srgbClr val="76B143"/>
              </a:buClr>
              <a:buSzPct val="110000"/>
              <a:buFont typeface="+mj-lt"/>
              <a:buAutoNum type="alphaUcPeriod"/>
            </a:pPr>
            <a:r>
              <a:rPr lang="en-GB" sz="140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Save all of it</a:t>
            </a:r>
          </a:p>
          <a:p>
            <a:pPr marL="215995" indent="-215995">
              <a:buClr>
                <a:srgbClr val="76B143"/>
              </a:buClr>
              <a:buSzPct val="133000"/>
              <a:buFont typeface="Arial"/>
              <a:buChar char="•"/>
            </a:pPr>
            <a:endParaRPr lang="en-GB" sz="1400" dirty="0">
              <a:solidFill>
                <a:srgbClr val="0072B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76B143"/>
              </a:buClr>
              <a:buSzPct val="133000"/>
            </a:pPr>
            <a:r>
              <a:rPr lang="en-GB" sz="1400" b="1" dirty="0">
                <a:solidFill>
                  <a:srgbClr val="76B1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Saving money is:</a:t>
            </a:r>
          </a:p>
          <a:p>
            <a:pPr marL="444500" indent="-444500">
              <a:spcAft>
                <a:spcPts val="600"/>
              </a:spcAft>
              <a:buClr>
                <a:srgbClr val="76B143"/>
              </a:buClr>
              <a:buSzPct val="110000"/>
              <a:buFont typeface="+mj-lt"/>
              <a:buAutoNum type="alphaUcPeriod"/>
            </a:pPr>
            <a:r>
              <a:rPr lang="en-GB" sz="140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Hard</a:t>
            </a:r>
          </a:p>
          <a:p>
            <a:pPr marL="444500" indent="-444500">
              <a:spcAft>
                <a:spcPts val="600"/>
              </a:spcAft>
              <a:buClr>
                <a:srgbClr val="76B143"/>
              </a:buClr>
              <a:buSzPct val="110000"/>
              <a:buFont typeface="+mj-lt"/>
              <a:buAutoNum type="alphaUcPeriod"/>
            </a:pPr>
            <a:r>
              <a:rPr lang="en-GB" sz="140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Something I’d like to do</a:t>
            </a:r>
          </a:p>
          <a:p>
            <a:pPr marL="444500" indent="-444500">
              <a:spcAft>
                <a:spcPts val="600"/>
              </a:spcAft>
              <a:buClr>
                <a:srgbClr val="76B143"/>
              </a:buClr>
              <a:buSzPct val="110000"/>
              <a:buFont typeface="+mj-lt"/>
              <a:buAutoNum type="alphaUcPeriod"/>
            </a:pPr>
            <a:r>
              <a:rPr lang="en-GB" sz="140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Important, I try to do it when I can </a:t>
            </a:r>
          </a:p>
          <a:p>
            <a:pPr marL="444500" indent="-444500">
              <a:spcAft>
                <a:spcPts val="600"/>
              </a:spcAft>
              <a:buClr>
                <a:srgbClr val="76B143"/>
              </a:buClr>
              <a:buSzPct val="110000"/>
              <a:buFont typeface="+mj-lt"/>
              <a:buAutoNum type="alphaUcPeriod"/>
            </a:pPr>
            <a:r>
              <a:rPr lang="en-GB" sz="140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Very important, I save as much as I can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526A60-40A4-4304-987C-CA8B17B764A4}"/>
              </a:ext>
            </a:extLst>
          </p:cNvPr>
          <p:cNvSpPr/>
          <p:nvPr/>
        </p:nvSpPr>
        <p:spPr>
          <a:xfrm>
            <a:off x="5075295" y="4955968"/>
            <a:ext cx="469589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6B143"/>
              </a:buClr>
              <a:buSzPct val="133000"/>
            </a:pPr>
            <a:r>
              <a:rPr lang="en-GB" sz="1400" b="1" dirty="0">
                <a:solidFill>
                  <a:srgbClr val="76B1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By the end of the month…</a:t>
            </a:r>
          </a:p>
          <a:p>
            <a:pPr marL="444500" indent="-444500">
              <a:spcAft>
                <a:spcPts val="600"/>
              </a:spcAft>
              <a:buClr>
                <a:srgbClr val="76B143"/>
              </a:buClr>
              <a:buSzPct val="110000"/>
              <a:buFont typeface="+mj-lt"/>
              <a:buAutoNum type="alphaUcPeriod"/>
            </a:pPr>
            <a:r>
              <a:rPr lang="en-GB" sz="140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I’m not sure what I’ve spent</a:t>
            </a:r>
          </a:p>
          <a:p>
            <a:pPr marL="444500" indent="-444500">
              <a:spcAft>
                <a:spcPts val="600"/>
              </a:spcAft>
              <a:buClr>
                <a:srgbClr val="76B143"/>
              </a:buClr>
              <a:buSzPct val="110000"/>
              <a:buFont typeface="+mj-lt"/>
              <a:buAutoNum type="alphaUcPeriod"/>
            </a:pPr>
            <a:r>
              <a:rPr lang="en-GB" sz="140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I’m usually a bit overdrawn, but I manage</a:t>
            </a:r>
          </a:p>
          <a:p>
            <a:pPr marL="444500" indent="-444500">
              <a:spcAft>
                <a:spcPts val="600"/>
              </a:spcAft>
              <a:buClr>
                <a:srgbClr val="76B143"/>
              </a:buClr>
              <a:buSzPct val="110000"/>
              <a:buFont typeface="+mj-lt"/>
              <a:buAutoNum type="alphaUcPeriod"/>
            </a:pPr>
            <a:r>
              <a:rPr lang="en-GB" sz="140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I’ve got a bit left, just in case</a:t>
            </a:r>
          </a:p>
          <a:p>
            <a:pPr marL="444500" indent="-444500">
              <a:spcAft>
                <a:spcPts val="600"/>
              </a:spcAft>
              <a:buClr>
                <a:srgbClr val="76B143"/>
              </a:buClr>
              <a:buSzPct val="110000"/>
              <a:buFont typeface="+mj-lt"/>
              <a:buAutoNum type="alphaUcPeriod"/>
            </a:pPr>
            <a:r>
              <a:rPr lang="en-GB" sz="1400" dirty="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I’ve managed to save a bit </a:t>
            </a:r>
          </a:p>
        </p:txBody>
      </p:sp>
    </p:spTree>
    <p:extLst>
      <p:ext uri="{BB962C8B-B14F-4D97-AF65-F5344CB8AC3E}">
        <p14:creationId xmlns:p14="http://schemas.microsoft.com/office/powerpoint/2010/main" val="166741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281363" y="6356356"/>
            <a:ext cx="3343275" cy="365125"/>
          </a:xfrm>
        </p:spPr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justfinancefoundation.org.uk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113240" y="6309320"/>
            <a:ext cx="2228850" cy="365125"/>
          </a:xfrm>
        </p:spPr>
        <p:txBody>
          <a:bodyPr/>
          <a:lstStyle/>
          <a:p>
            <a:fld id="{7275FC09-4A2A-4F7B-AB60-3311FA895E0E}" type="slidenum">
              <a:rPr lang="en-GB" sz="1800" b="1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GB" sz="1800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0" y="1154121"/>
            <a:ext cx="9906000" cy="466725"/>
          </a:xfrm>
        </p:spPr>
        <p:txBody>
          <a:bodyPr/>
          <a:lstStyle/>
          <a:p>
            <a:r>
              <a:rPr lang="en-GB" dirty="0"/>
              <a:t>Top tips for saving money on your shopping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68112" y="2358497"/>
            <a:ext cx="4752528" cy="3990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6B143"/>
              </a:buClr>
              <a:buSzPct val="133000"/>
            </a:pPr>
            <a:endParaRPr lang="en-GB" sz="2000" baseline="30000" dirty="0">
              <a:solidFill>
                <a:srgbClr val="0042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2000" baseline="30000" dirty="0">
              <a:solidFill>
                <a:srgbClr val="009ED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2000" baseline="30000" dirty="0">
              <a:solidFill>
                <a:srgbClr val="009ED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5995" indent="-215995">
              <a:buClr>
                <a:srgbClr val="76B143"/>
              </a:buClr>
              <a:buSzPct val="133000"/>
              <a:buFont typeface="Arial"/>
              <a:buChar char="•"/>
            </a:pPr>
            <a:r>
              <a:rPr lang="en-GB" sz="2000" baseline="30000" dirty="0">
                <a:solidFill>
                  <a:srgbClr val="0042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_______________________________________</a:t>
            </a:r>
          </a:p>
          <a:p>
            <a:pPr marL="215995" indent="-215995">
              <a:buClr>
                <a:srgbClr val="76B143"/>
              </a:buClr>
              <a:buSzPct val="133000"/>
              <a:buFont typeface="Arial"/>
              <a:buChar char="•"/>
            </a:pPr>
            <a:endParaRPr lang="en-GB" sz="2000" baseline="30000" dirty="0">
              <a:solidFill>
                <a:srgbClr val="57A5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5995" indent="-215995">
              <a:buClr>
                <a:srgbClr val="76B143"/>
              </a:buClr>
              <a:buSzPct val="133000"/>
              <a:buFont typeface="Arial"/>
              <a:buChar char="•"/>
            </a:pPr>
            <a:endParaRPr lang="en-GB" sz="2000" baseline="30000" dirty="0">
              <a:solidFill>
                <a:srgbClr val="57A5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2000" baseline="30000" dirty="0">
              <a:solidFill>
                <a:srgbClr val="009ED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5995" indent="-215995">
              <a:buClr>
                <a:srgbClr val="76B143"/>
              </a:buClr>
              <a:buSzPct val="133000"/>
              <a:buFont typeface="Arial"/>
              <a:buChar char="•"/>
            </a:pPr>
            <a:r>
              <a:rPr lang="en-GB" sz="2000" baseline="30000" dirty="0">
                <a:solidFill>
                  <a:srgbClr val="0042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_______________________________________</a:t>
            </a:r>
          </a:p>
          <a:p>
            <a:pPr marL="215995" indent="-215995">
              <a:buClr>
                <a:srgbClr val="76B143"/>
              </a:buClr>
              <a:buSzPct val="133000"/>
              <a:buFont typeface="Arial"/>
              <a:buChar char="•"/>
            </a:pPr>
            <a:endParaRPr lang="en-GB" sz="2000" baseline="30000" dirty="0">
              <a:solidFill>
                <a:srgbClr val="57A5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5995" indent="-215995">
              <a:buClr>
                <a:srgbClr val="76B143"/>
              </a:buClr>
              <a:buSzPct val="133000"/>
              <a:buFont typeface="Arial"/>
              <a:buChar char="•"/>
            </a:pPr>
            <a:endParaRPr lang="en-GB" sz="2000" baseline="30000" dirty="0">
              <a:solidFill>
                <a:srgbClr val="57A5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2000" baseline="30000" dirty="0">
              <a:solidFill>
                <a:srgbClr val="009ED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5995" indent="-215995">
              <a:buClr>
                <a:srgbClr val="76B143"/>
              </a:buClr>
              <a:buSzPct val="133000"/>
              <a:buFont typeface="Arial"/>
              <a:buChar char="•"/>
            </a:pPr>
            <a:r>
              <a:rPr lang="en-GB" sz="2000" baseline="30000" dirty="0">
                <a:solidFill>
                  <a:srgbClr val="0042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_______________________________________</a:t>
            </a:r>
          </a:p>
          <a:p>
            <a:pPr marL="215995" indent="-215995">
              <a:buClr>
                <a:srgbClr val="76B143"/>
              </a:buClr>
              <a:buSzPct val="133000"/>
              <a:buFont typeface="Arial"/>
              <a:buChar char="•"/>
            </a:pPr>
            <a:endParaRPr lang="en-GB" sz="2000" baseline="30000" dirty="0">
              <a:solidFill>
                <a:srgbClr val="57A5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5995" indent="-215995">
              <a:buClr>
                <a:srgbClr val="76B143"/>
              </a:buClr>
              <a:buSzPct val="133000"/>
              <a:buFont typeface="Arial"/>
              <a:buChar char="•"/>
            </a:pPr>
            <a:endParaRPr lang="en-GB" sz="2000" baseline="30000" dirty="0">
              <a:solidFill>
                <a:srgbClr val="57A5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2000" baseline="30000" dirty="0">
              <a:solidFill>
                <a:srgbClr val="009ED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5995" indent="-215995">
              <a:buClr>
                <a:srgbClr val="76B143"/>
              </a:buClr>
              <a:buSzPct val="133000"/>
              <a:buFont typeface="Arial"/>
              <a:buChar char="•"/>
            </a:pPr>
            <a:r>
              <a:rPr lang="en-GB" sz="2000" baseline="30000" dirty="0">
                <a:solidFill>
                  <a:srgbClr val="0042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_______________________________________</a:t>
            </a:r>
          </a:p>
          <a:p>
            <a:pPr marL="215995" indent="-215995">
              <a:buClr>
                <a:srgbClr val="76B143"/>
              </a:buClr>
              <a:buSzPct val="133000"/>
              <a:buFont typeface="Arial"/>
              <a:buChar char="•"/>
            </a:pPr>
            <a:endParaRPr lang="en-GB" sz="2000" baseline="30000" dirty="0">
              <a:solidFill>
                <a:srgbClr val="57A5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76B143"/>
              </a:buClr>
              <a:buSzPct val="133000"/>
            </a:pPr>
            <a:endParaRPr lang="en-GB" sz="2000" baseline="30000" dirty="0">
              <a:solidFill>
                <a:srgbClr val="57A5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5995" indent="-215995">
              <a:buClr>
                <a:srgbClr val="76B143"/>
              </a:buClr>
              <a:buSzPct val="133000"/>
              <a:buFont typeface="Arial"/>
              <a:buChar char="•"/>
            </a:pPr>
            <a:endParaRPr lang="en-GB" sz="2000" baseline="30000" dirty="0">
              <a:solidFill>
                <a:srgbClr val="57A5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3E858F-9E5D-407E-9E8F-A2CFB0C384A0}"/>
              </a:ext>
            </a:extLst>
          </p:cNvPr>
          <p:cNvSpPr/>
          <p:nvPr/>
        </p:nvSpPr>
        <p:spPr>
          <a:xfrm>
            <a:off x="5102754" y="2458492"/>
            <a:ext cx="4410186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600" dirty="0">
              <a:solidFill>
                <a:srgbClr val="009ED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5995" indent="-215995">
              <a:buClr>
                <a:srgbClr val="76B143"/>
              </a:buClr>
              <a:buSzPct val="133000"/>
              <a:buFont typeface="Arial"/>
              <a:buChar char="•"/>
            </a:pPr>
            <a:r>
              <a:rPr lang="en-GB" sz="1600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a list </a:t>
            </a:r>
            <a:r>
              <a:rPr lang="en-GB" sz="1600" b="1" i="1" dirty="0">
                <a:solidFill>
                  <a:srgbClr val="76B1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Try hard to stick to it</a:t>
            </a:r>
          </a:p>
          <a:p>
            <a:pPr>
              <a:buClr>
                <a:srgbClr val="004200">
                  <a:lumMod val="75000"/>
                  <a:lumOff val="25000"/>
                </a:srgbClr>
              </a:buClr>
              <a:buSzPct val="133000"/>
              <a:buFont typeface="Arial"/>
              <a:buNone/>
            </a:pPr>
            <a:endParaRPr lang="en-GB" sz="1100" b="1" i="1" dirty="0">
              <a:solidFill>
                <a:srgbClr val="57A5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5995" indent="-215995">
              <a:buClr>
                <a:srgbClr val="76B143"/>
              </a:buClr>
              <a:buSzPct val="133000"/>
              <a:buFont typeface="Arial"/>
              <a:buChar char="•"/>
            </a:pPr>
            <a:r>
              <a:rPr lang="en-GB" sz="1600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Don’t go shopping when you’re hungry </a:t>
            </a:r>
            <a:r>
              <a:rPr lang="en-GB" sz="1600" b="1" i="1" dirty="0">
                <a:solidFill>
                  <a:srgbClr val="76B1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end up buying more</a:t>
            </a:r>
          </a:p>
          <a:p>
            <a:pPr marL="215995" indent="-215995">
              <a:buClr>
                <a:srgbClr val="004200">
                  <a:lumMod val="75000"/>
                  <a:lumOff val="25000"/>
                </a:srgbClr>
              </a:buClr>
              <a:buSzPct val="133000"/>
              <a:buFont typeface="Arial"/>
              <a:buChar char="•"/>
            </a:pPr>
            <a:endParaRPr lang="en-GB" sz="1100" b="1" i="1" dirty="0">
              <a:solidFill>
                <a:srgbClr val="1F49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5995" indent="-215995">
              <a:buClr>
                <a:srgbClr val="76B143"/>
              </a:buClr>
              <a:buSzPct val="133000"/>
              <a:buFont typeface="Arial"/>
              <a:buChar char="•"/>
            </a:pPr>
            <a:r>
              <a:rPr lang="en-GB" sz="1600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Try going shopping when items are reduced </a:t>
            </a:r>
            <a:r>
              <a:rPr lang="en-GB" sz="1600" b="1" i="1" dirty="0">
                <a:solidFill>
                  <a:srgbClr val="76B1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times for best offers are usually 6pm to 8pm.</a:t>
            </a:r>
          </a:p>
          <a:p>
            <a:pPr marL="215995" indent="-215995">
              <a:buClr>
                <a:srgbClr val="004200">
                  <a:lumMod val="75000"/>
                  <a:lumOff val="25000"/>
                </a:srgbClr>
              </a:buClr>
              <a:buSzPct val="133000"/>
              <a:buFont typeface="Arial"/>
              <a:buChar char="•"/>
            </a:pPr>
            <a:endParaRPr lang="en-GB" sz="1100" b="1" i="1" dirty="0">
              <a:solidFill>
                <a:srgbClr val="1F49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5995" indent="-215995">
              <a:buClr>
                <a:srgbClr val="76B143"/>
              </a:buClr>
              <a:buSzPct val="133000"/>
              <a:buFont typeface="Arial"/>
              <a:buChar char="•"/>
            </a:pPr>
            <a:r>
              <a:rPr lang="en-GB" sz="1600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Don’t use a basket unless you need it. </a:t>
            </a:r>
            <a:r>
              <a:rPr lang="en-GB" sz="1600" b="1" i="1" dirty="0">
                <a:solidFill>
                  <a:srgbClr val="76B1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Too tempting to buy more!</a:t>
            </a:r>
          </a:p>
          <a:p>
            <a:pPr>
              <a:buClr>
                <a:srgbClr val="004200">
                  <a:lumMod val="75000"/>
                  <a:lumOff val="25000"/>
                </a:srgbClr>
              </a:buClr>
              <a:buSzPct val="133000"/>
            </a:pPr>
            <a:endParaRPr lang="en-GB" b="1" i="1" dirty="0">
              <a:solidFill>
                <a:srgbClr val="57A5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461B0B-AE8D-4E99-9A4A-05163723076B}"/>
              </a:ext>
            </a:extLst>
          </p:cNvPr>
          <p:cNvGrpSpPr/>
          <p:nvPr/>
        </p:nvGrpSpPr>
        <p:grpSpPr>
          <a:xfrm>
            <a:off x="7447566" y="5376507"/>
            <a:ext cx="1152128" cy="1001100"/>
            <a:chOff x="7435676" y="4892634"/>
            <a:chExt cx="1549008" cy="1549008"/>
          </a:xfrm>
        </p:grpSpPr>
        <p:pic>
          <p:nvPicPr>
            <p:cNvPr id="8" name="Picture 2" descr="Image result for shopping basket">
              <a:extLst>
                <a:ext uri="{FF2B5EF4-FFF2-40B4-BE49-F238E27FC236}">
                  <a16:creationId xmlns:a16="http://schemas.microsoft.com/office/drawing/2014/main" id="{7A052CD1-9093-4B17-A0C2-F355A2561A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6617" y="4892634"/>
              <a:ext cx="1367126" cy="1367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Image result for cross through">
              <a:extLst>
                <a:ext uri="{FF2B5EF4-FFF2-40B4-BE49-F238E27FC236}">
                  <a16:creationId xmlns:a16="http://schemas.microsoft.com/office/drawing/2014/main" id="{A31AF451-CEE4-496E-A893-AB1C2EFC66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5676" y="4892634"/>
              <a:ext cx="1549008" cy="1549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C46BC95-C3E3-4DBD-80E0-29C92E81A392}"/>
              </a:ext>
            </a:extLst>
          </p:cNvPr>
          <p:cNvSpPr txBox="1">
            <a:spLocks/>
          </p:cNvSpPr>
          <p:nvPr/>
        </p:nvSpPr>
        <p:spPr>
          <a:xfrm>
            <a:off x="0" y="1887919"/>
            <a:ext cx="4953000" cy="46672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 kern="120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Your tips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AA6DFCF-5219-4BE5-A970-AE5F75C83430}"/>
              </a:ext>
            </a:extLst>
          </p:cNvPr>
          <p:cNvSpPr txBox="1">
            <a:spLocks/>
          </p:cNvSpPr>
          <p:nvPr/>
        </p:nvSpPr>
        <p:spPr>
          <a:xfrm>
            <a:off x="4953000" y="1887919"/>
            <a:ext cx="4953000" cy="46672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 kern="1200">
                <a:solidFill>
                  <a:srgbClr val="0072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Martin Lewis’s tips</a:t>
            </a:r>
          </a:p>
        </p:txBody>
      </p:sp>
    </p:spTree>
    <p:extLst>
      <p:ext uri="{BB962C8B-B14F-4D97-AF65-F5344CB8AC3E}">
        <p14:creationId xmlns:p14="http://schemas.microsoft.com/office/powerpoint/2010/main" val="200121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281363" y="6356356"/>
            <a:ext cx="3343275" cy="365125"/>
          </a:xfrm>
        </p:spPr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justfinancefoundation.org.uk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116638" y="6309320"/>
            <a:ext cx="2228850" cy="365125"/>
          </a:xfrm>
        </p:spPr>
        <p:txBody>
          <a:bodyPr/>
          <a:lstStyle/>
          <a:p>
            <a:fld id="{7275FC09-4A2A-4F7B-AB60-3311FA895E0E}" type="slidenum">
              <a:rPr lang="en-GB" sz="1800" b="1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GB" sz="1800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Tips for saving money on your shopping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10912929-9EC1-45E5-8A74-9489F5CAF7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9452388"/>
              </p:ext>
            </p:extLst>
          </p:nvPr>
        </p:nvGraphicFramePr>
        <p:xfrm>
          <a:off x="5673080" y="2877187"/>
          <a:ext cx="3528392" cy="226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2">
            <a:extLst>
              <a:ext uri="{FF2B5EF4-FFF2-40B4-BE49-F238E27FC236}">
                <a16:creationId xmlns:a16="http://schemas.microsoft.com/office/drawing/2014/main" id="{C7743C00-6F73-4EC5-9616-0F971D9C1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l="12176" t="26578" r="60152" b="58657"/>
          <a:stretch>
            <a:fillRect/>
          </a:stretch>
        </p:blipFill>
        <p:spPr bwMode="auto">
          <a:xfrm>
            <a:off x="8048812" y="1977521"/>
            <a:ext cx="1368152" cy="505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6118FBE-3978-4B6A-8F23-69EF90189D6A}"/>
              </a:ext>
            </a:extLst>
          </p:cNvPr>
          <p:cNvGrpSpPr/>
          <p:nvPr/>
        </p:nvGrpSpPr>
        <p:grpSpPr>
          <a:xfrm>
            <a:off x="344488" y="1961734"/>
            <a:ext cx="4392488" cy="2862322"/>
            <a:chOff x="344488" y="2056949"/>
            <a:chExt cx="4392488" cy="2862322"/>
          </a:xfrm>
        </p:grpSpPr>
        <p:sp>
          <p:nvSpPr>
            <p:cNvPr id="6" name="Rectangle 5"/>
            <p:cNvSpPr/>
            <p:nvPr/>
          </p:nvSpPr>
          <p:spPr>
            <a:xfrm>
              <a:off x="344488" y="2056949"/>
              <a:ext cx="4392488" cy="2862322"/>
            </a:xfrm>
            <a:prstGeom prst="rect">
              <a:avLst/>
            </a:prstGeom>
            <a:ln w="19050"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rgbClr val="76B143"/>
                </a:buClr>
                <a:buSzPct val="133000"/>
              </a:pPr>
              <a:r>
                <a:rPr lang="en-GB" b="1" dirty="0">
                  <a:solidFill>
                    <a:srgbClr val="0073B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Know the difference between</a:t>
              </a:r>
            </a:p>
            <a:p>
              <a:pPr>
                <a:buClr>
                  <a:srgbClr val="76B143"/>
                </a:buClr>
                <a:buSzPct val="133000"/>
              </a:pPr>
              <a:endParaRPr lang="en-GB" b="1" dirty="0">
                <a:solidFill>
                  <a:srgbClr val="76B1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buClr>
                  <a:srgbClr val="76B143"/>
                </a:buClr>
                <a:buSzPct val="133000"/>
              </a:pPr>
              <a:r>
                <a:rPr lang="en-GB" b="1" dirty="0">
                  <a:solidFill>
                    <a:srgbClr val="76B143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Sell by</a:t>
              </a:r>
            </a:p>
            <a:p>
              <a:pPr>
                <a:buClr>
                  <a:srgbClr val="76B143"/>
                </a:buClr>
                <a:buSzPct val="133000"/>
              </a:pPr>
              <a:endParaRPr lang="en-GB" b="1" dirty="0">
                <a:solidFill>
                  <a:srgbClr val="007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buClr>
                  <a:srgbClr val="76B143"/>
                </a:buClr>
                <a:buSzPct val="133000"/>
              </a:pPr>
              <a:endParaRPr lang="en-GB" b="1" dirty="0">
                <a:solidFill>
                  <a:srgbClr val="007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buClr>
                  <a:srgbClr val="76B143"/>
                </a:buClr>
                <a:buSzPct val="133000"/>
              </a:pPr>
              <a:r>
                <a:rPr lang="en-GB" b="1" dirty="0">
                  <a:solidFill>
                    <a:srgbClr val="76B143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Use by</a:t>
              </a:r>
            </a:p>
            <a:p>
              <a:pPr>
                <a:buClr>
                  <a:srgbClr val="76B143"/>
                </a:buClr>
                <a:buSzPct val="133000"/>
              </a:pPr>
              <a:endParaRPr lang="en-GB" b="1" dirty="0">
                <a:solidFill>
                  <a:srgbClr val="76B1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buClr>
                  <a:srgbClr val="76B143"/>
                </a:buClr>
                <a:buSzPct val="133000"/>
              </a:pPr>
              <a:endParaRPr lang="en-GB" b="1" dirty="0">
                <a:solidFill>
                  <a:srgbClr val="76B1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buClr>
                  <a:srgbClr val="76B143"/>
                </a:buClr>
                <a:buSzPct val="133000"/>
              </a:pPr>
              <a:r>
                <a:rPr lang="en-GB" b="1" dirty="0">
                  <a:solidFill>
                    <a:srgbClr val="76B143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Best before</a:t>
              </a:r>
            </a:p>
            <a:p>
              <a:pPr>
                <a:buClr>
                  <a:srgbClr val="76B143"/>
                </a:buClr>
                <a:buSzPct val="133000"/>
              </a:pPr>
              <a:endParaRPr lang="en-GB" b="1" dirty="0">
                <a:solidFill>
                  <a:srgbClr val="007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273F17A-0C42-4439-9382-2D60968CFC04}"/>
                </a:ext>
              </a:extLst>
            </p:cNvPr>
            <p:cNvSpPr/>
            <p:nvPr/>
          </p:nvSpPr>
          <p:spPr>
            <a:xfrm>
              <a:off x="1496616" y="2564904"/>
              <a:ext cx="3024336" cy="50778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1AAD68-5946-4AF7-AFAF-A44DB0099041}"/>
                </a:ext>
              </a:extLst>
            </p:cNvPr>
            <p:cNvSpPr/>
            <p:nvPr/>
          </p:nvSpPr>
          <p:spPr>
            <a:xfrm>
              <a:off x="2090508" y="4158228"/>
              <a:ext cx="2430444" cy="50778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6C3795C-112F-43A3-AFE1-839ED8F90260}"/>
                </a:ext>
              </a:extLst>
            </p:cNvPr>
            <p:cNvSpPr/>
            <p:nvPr/>
          </p:nvSpPr>
          <p:spPr>
            <a:xfrm>
              <a:off x="1496616" y="3353265"/>
              <a:ext cx="3024336" cy="50778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B5370DE-C109-4058-A3AF-75EFA56C5C23}"/>
              </a:ext>
            </a:extLst>
          </p:cNvPr>
          <p:cNvSpPr/>
          <p:nvPr/>
        </p:nvSpPr>
        <p:spPr>
          <a:xfrm>
            <a:off x="344488" y="5537122"/>
            <a:ext cx="4392488" cy="82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defTabSz="685783">
              <a:lnSpc>
                <a:spcPct val="150000"/>
              </a:lnSpc>
            </a:pPr>
            <a:r>
              <a:rPr lang="en-US" sz="170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E7E6E6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www.Confused.com</a:t>
            </a:r>
          </a:p>
          <a:p>
            <a:pPr defTabSz="685783">
              <a:lnSpc>
                <a:spcPct val="150000"/>
              </a:lnSpc>
            </a:pPr>
            <a:r>
              <a:rPr lang="en-US" sz="170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E7E6E6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www.MoneySupermarket.com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1BE526-CD29-4F91-BFC9-89FE583B23F5}"/>
              </a:ext>
            </a:extLst>
          </p:cNvPr>
          <p:cNvSpPr/>
          <p:nvPr/>
        </p:nvSpPr>
        <p:spPr>
          <a:xfrm>
            <a:off x="5169026" y="5537122"/>
            <a:ext cx="4464494" cy="82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defTabSz="685783">
              <a:lnSpc>
                <a:spcPct val="150000"/>
              </a:lnSpc>
            </a:pPr>
            <a:r>
              <a:rPr lang="en-US" sz="170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E7E6E6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www.GoCompare.com</a:t>
            </a:r>
          </a:p>
          <a:p>
            <a:pPr defTabSz="685783">
              <a:lnSpc>
                <a:spcPct val="150000"/>
              </a:lnSpc>
            </a:pPr>
            <a:r>
              <a:rPr lang="en-US" sz="170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E7E6E6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www.CompareTheMarket.com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C3DA537D-CE2B-4F2E-AC4E-D86ED742CF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/>
          <a:srcRect r="21974"/>
          <a:stretch/>
        </p:blipFill>
        <p:spPr bwMode="auto">
          <a:xfrm>
            <a:off x="5107668" y="1956260"/>
            <a:ext cx="2725120" cy="52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3E22B6-CE46-497B-B85E-C252C929FFDB}"/>
              </a:ext>
            </a:extLst>
          </p:cNvPr>
          <p:cNvSpPr txBox="1"/>
          <p:nvPr/>
        </p:nvSpPr>
        <p:spPr>
          <a:xfrm>
            <a:off x="344488" y="5141193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comparison website to try</a:t>
            </a:r>
            <a:r>
              <a:rPr lang="en-GB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5278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CSCS Master Dec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SCS Master Dec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284</Words>
  <Application>Microsoft Office PowerPoint</Application>
  <PresentationFormat>A4 Paper (210x297 mm)</PresentationFormat>
  <Paragraphs>84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Verdana</vt:lpstr>
      <vt:lpstr>CSCS Master Deck</vt:lpstr>
      <vt:lpstr>1_CSCS Master Deck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Henderson</dc:creator>
  <cp:lastModifiedBy>Julia Hill</cp:lastModifiedBy>
  <cp:revision>25</cp:revision>
  <cp:lastPrinted>2018-01-31T13:01:21Z</cp:lastPrinted>
  <dcterms:created xsi:type="dcterms:W3CDTF">2017-05-30T13:16:49Z</dcterms:created>
  <dcterms:modified xsi:type="dcterms:W3CDTF">2018-01-31T13:01:42Z</dcterms:modified>
</cp:coreProperties>
</file>